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8"/>
  </p:notesMasterIdLst>
  <p:sldIdLst>
    <p:sldId id="257" r:id="rId2"/>
    <p:sldId id="299" r:id="rId3"/>
    <p:sldId id="273" r:id="rId4"/>
    <p:sldId id="295" r:id="rId5"/>
    <p:sldId id="270" r:id="rId6"/>
    <p:sldId id="296" r:id="rId7"/>
    <p:sldId id="302" r:id="rId8"/>
    <p:sldId id="259" r:id="rId9"/>
    <p:sldId id="278" r:id="rId10"/>
    <p:sldId id="258" r:id="rId11"/>
    <p:sldId id="275" r:id="rId12"/>
    <p:sldId id="291" r:id="rId13"/>
    <p:sldId id="311" r:id="rId14"/>
    <p:sldId id="312" r:id="rId15"/>
    <p:sldId id="289" r:id="rId16"/>
    <p:sldId id="290" r:id="rId17"/>
    <p:sldId id="300" r:id="rId18"/>
    <p:sldId id="374" r:id="rId19"/>
    <p:sldId id="315" r:id="rId20"/>
    <p:sldId id="305" r:id="rId21"/>
    <p:sldId id="376" r:id="rId22"/>
    <p:sldId id="309" r:id="rId23"/>
    <p:sldId id="308" r:id="rId24"/>
    <p:sldId id="327" r:id="rId25"/>
    <p:sldId id="323" r:id="rId26"/>
    <p:sldId id="316" r:id="rId27"/>
    <p:sldId id="378" r:id="rId28"/>
    <p:sldId id="377" r:id="rId29"/>
    <p:sldId id="317" r:id="rId30"/>
    <p:sldId id="318" r:id="rId31"/>
    <p:sldId id="319" r:id="rId32"/>
    <p:sldId id="320" r:id="rId33"/>
    <p:sldId id="321" r:id="rId34"/>
    <p:sldId id="322" r:id="rId35"/>
    <p:sldId id="324" r:id="rId36"/>
    <p:sldId id="325" r:id="rId37"/>
    <p:sldId id="326" r:id="rId38"/>
    <p:sldId id="380" r:id="rId39"/>
    <p:sldId id="379" r:id="rId40"/>
    <p:sldId id="328" r:id="rId41"/>
    <p:sldId id="346" r:id="rId42"/>
    <p:sldId id="329" r:id="rId43"/>
    <p:sldId id="334" r:id="rId44"/>
    <p:sldId id="333" r:id="rId45"/>
    <p:sldId id="335" r:id="rId46"/>
    <p:sldId id="336" r:id="rId47"/>
    <p:sldId id="381" r:id="rId48"/>
    <p:sldId id="338" r:id="rId49"/>
    <p:sldId id="337" r:id="rId50"/>
    <p:sldId id="288" r:id="rId51"/>
    <p:sldId id="382" r:id="rId52"/>
    <p:sldId id="341" r:id="rId53"/>
    <p:sldId id="343" r:id="rId54"/>
    <p:sldId id="344" r:id="rId55"/>
    <p:sldId id="342" r:id="rId56"/>
    <p:sldId id="345" r:id="rId57"/>
    <p:sldId id="347" r:id="rId58"/>
    <p:sldId id="383" r:id="rId59"/>
    <p:sldId id="348" r:id="rId60"/>
    <p:sldId id="349" r:id="rId61"/>
    <p:sldId id="350" r:id="rId62"/>
    <p:sldId id="351" r:id="rId63"/>
    <p:sldId id="352" r:id="rId64"/>
    <p:sldId id="384" r:id="rId65"/>
    <p:sldId id="363" r:id="rId66"/>
    <p:sldId id="340" r:id="rId67"/>
    <p:sldId id="364" r:id="rId68"/>
    <p:sldId id="365" r:id="rId69"/>
    <p:sldId id="366" r:id="rId70"/>
    <p:sldId id="357" r:id="rId71"/>
    <p:sldId id="353" r:id="rId72"/>
    <p:sldId id="354" r:id="rId73"/>
    <p:sldId id="375" r:id="rId74"/>
    <p:sldId id="355" r:id="rId75"/>
    <p:sldId id="331" r:id="rId76"/>
    <p:sldId id="385" r:id="rId77"/>
    <p:sldId id="386" r:id="rId78"/>
    <p:sldId id="387" r:id="rId79"/>
    <p:sldId id="388" r:id="rId80"/>
    <p:sldId id="358" r:id="rId81"/>
    <p:sldId id="359" r:id="rId82"/>
    <p:sldId id="360" r:id="rId83"/>
    <p:sldId id="361" r:id="rId84"/>
    <p:sldId id="367" r:id="rId85"/>
    <p:sldId id="368" r:id="rId86"/>
    <p:sldId id="303" r:id="rId87"/>
    <p:sldId id="306" r:id="rId88"/>
    <p:sldId id="307" r:id="rId89"/>
    <p:sldId id="371" r:id="rId90"/>
    <p:sldId id="330" r:id="rId91"/>
    <p:sldId id="372" r:id="rId92"/>
    <p:sldId id="373" r:id="rId93"/>
    <p:sldId id="339" r:id="rId94"/>
    <p:sldId id="389" r:id="rId95"/>
    <p:sldId id="292" r:id="rId96"/>
    <p:sldId id="266" r:id="rId9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0B91CAB-AC4D-4B06-B599-D1EA848CFD6A}">
          <p14:sldIdLst>
            <p14:sldId id="257"/>
          </p14:sldIdLst>
        </p14:section>
        <p14:section name="Introduction" id="{310C6AD5-72EF-47B7-A349-22EF2C8ABF26}">
          <p14:sldIdLst>
            <p14:sldId id="299"/>
            <p14:sldId id="273"/>
            <p14:sldId id="295"/>
            <p14:sldId id="270"/>
          </p14:sldIdLst>
        </p14:section>
        <p14:section name="The Problem" id="{09E2DBB3-C6DE-4FD4-ACD6-8521381261DC}">
          <p14:sldIdLst>
            <p14:sldId id="296"/>
            <p14:sldId id="302"/>
            <p14:sldId id="259"/>
            <p14:sldId id="278"/>
            <p14:sldId id="258"/>
            <p14:sldId id="275"/>
          </p14:sldIdLst>
        </p14:section>
        <p14:section name="The Solution" id="{65B2AB39-1B0B-4A2B-BFC1-97639D4BB794}">
          <p14:sldIdLst>
            <p14:sldId id="291"/>
            <p14:sldId id="311"/>
            <p14:sldId id="312"/>
            <p14:sldId id="289"/>
            <p14:sldId id="290"/>
            <p14:sldId id="300"/>
            <p14:sldId id="374"/>
          </p14:sldIdLst>
        </p14:section>
        <p14:section name="The Data" id="{B73A35AA-8262-4BE7-BF74-0CCEF72D31C3}">
          <p14:sldIdLst>
            <p14:sldId id="315"/>
          </p14:sldIdLst>
        </p14:section>
        <p14:section name="Methodology" id="{D1C6F019-11CE-4002-B791-8A648E648551}">
          <p14:sldIdLst>
            <p14:sldId id="305"/>
            <p14:sldId id="376"/>
            <p14:sldId id="309"/>
            <p14:sldId id="308"/>
            <p14:sldId id="327"/>
            <p14:sldId id="323"/>
            <p14:sldId id="316"/>
            <p14:sldId id="378"/>
            <p14:sldId id="377"/>
            <p14:sldId id="317"/>
            <p14:sldId id="318"/>
            <p14:sldId id="319"/>
            <p14:sldId id="320"/>
            <p14:sldId id="321"/>
            <p14:sldId id="322"/>
            <p14:sldId id="324"/>
            <p14:sldId id="325"/>
            <p14:sldId id="326"/>
            <p14:sldId id="380"/>
            <p14:sldId id="379"/>
            <p14:sldId id="328"/>
            <p14:sldId id="346"/>
            <p14:sldId id="329"/>
            <p14:sldId id="334"/>
            <p14:sldId id="333"/>
            <p14:sldId id="335"/>
            <p14:sldId id="336"/>
            <p14:sldId id="381"/>
            <p14:sldId id="338"/>
            <p14:sldId id="337"/>
            <p14:sldId id="288"/>
            <p14:sldId id="382"/>
            <p14:sldId id="341"/>
            <p14:sldId id="343"/>
            <p14:sldId id="344"/>
            <p14:sldId id="342"/>
            <p14:sldId id="345"/>
            <p14:sldId id="347"/>
            <p14:sldId id="383"/>
            <p14:sldId id="348"/>
            <p14:sldId id="349"/>
            <p14:sldId id="350"/>
            <p14:sldId id="351"/>
            <p14:sldId id="352"/>
            <p14:sldId id="384"/>
            <p14:sldId id="363"/>
            <p14:sldId id="340"/>
            <p14:sldId id="364"/>
            <p14:sldId id="365"/>
            <p14:sldId id="366"/>
            <p14:sldId id="357"/>
            <p14:sldId id="353"/>
            <p14:sldId id="354"/>
            <p14:sldId id="375"/>
            <p14:sldId id="355"/>
            <p14:sldId id="331"/>
            <p14:sldId id="385"/>
            <p14:sldId id="386"/>
            <p14:sldId id="387"/>
            <p14:sldId id="388"/>
            <p14:sldId id="358"/>
            <p14:sldId id="359"/>
            <p14:sldId id="360"/>
            <p14:sldId id="361"/>
            <p14:sldId id="367"/>
            <p14:sldId id="368"/>
            <p14:sldId id="303"/>
            <p14:sldId id="306"/>
            <p14:sldId id="307"/>
            <p14:sldId id="371"/>
          </p14:sldIdLst>
        </p14:section>
        <p14:section name="Final Thoughts" id="{CA8EEA27-9955-4A65-BB0A-A79B9112E906}">
          <p14:sldIdLst>
            <p14:sldId id="330"/>
            <p14:sldId id="372"/>
            <p14:sldId id="373"/>
            <p14:sldId id="339"/>
            <p14:sldId id="389"/>
            <p14:sldId id="292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fred Tang" initials="AT" lastIdx="1" clrIdx="0">
    <p:extLst>
      <p:ext uri="{19B8F6BF-5375-455C-9EA6-DF929625EA0E}">
        <p15:presenceInfo xmlns:p15="http://schemas.microsoft.com/office/powerpoint/2012/main" userId="59847adf57a676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95"/>
    <a:srgbClr val="63A0CC"/>
    <a:srgbClr val="353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9CE460-F74A-4913-9FE6-374BC92F30A6}" v="89" dt="2019-08-20T17:07:20.274"/>
    <p1510:client id="{9B65A5B0-1518-401D-A998-1C6026248959}" v="18" dt="2019-08-20T17:27:58.6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fred Tang" userId="59847adf57a67625" providerId="LiveId" clId="{9B65A5B0-1518-401D-A998-1C6026248959}"/>
    <pc:docChg chg="undo redo modSld">
      <pc:chgData name="Alfred Tang" userId="59847adf57a67625" providerId="LiveId" clId="{9B65A5B0-1518-401D-A998-1C6026248959}" dt="2019-08-20T17:27:58.662" v="17" actId="13822"/>
      <pc:docMkLst>
        <pc:docMk/>
      </pc:docMkLst>
      <pc:sldChg chg="modSp">
        <pc:chgData name="Alfred Tang" userId="59847adf57a67625" providerId="LiveId" clId="{9B65A5B0-1518-401D-A998-1C6026248959}" dt="2019-08-20T17:25:11.888" v="5" actId="13822"/>
        <pc:sldMkLst>
          <pc:docMk/>
          <pc:sldMk cId="3288955277" sldId="288"/>
        </pc:sldMkLst>
        <pc:spChg chg="mod">
          <ac:chgData name="Alfred Tang" userId="59847adf57a67625" providerId="LiveId" clId="{9B65A5B0-1518-401D-A998-1C6026248959}" dt="2019-08-20T17:25:11.888" v="5" actId="13822"/>
          <ac:spMkLst>
            <pc:docMk/>
            <pc:sldMk cId="3288955277" sldId="288"/>
            <ac:spMk id="43" creationId="{A1C05954-E9C5-47C7-9C12-2BCCE8B2B4D7}"/>
          </ac:spMkLst>
        </pc:spChg>
      </pc:sldChg>
      <pc:sldChg chg="modSp">
        <pc:chgData name="Alfred Tang" userId="59847adf57a67625" providerId="LiveId" clId="{9B65A5B0-1518-401D-A998-1C6026248959}" dt="2019-08-20T17:27:58.662" v="17" actId="13822"/>
        <pc:sldMkLst>
          <pc:docMk/>
          <pc:sldMk cId="1215333586" sldId="311"/>
        </pc:sldMkLst>
        <pc:spChg chg="mod">
          <ac:chgData name="Alfred Tang" userId="59847adf57a67625" providerId="LiveId" clId="{9B65A5B0-1518-401D-A998-1C6026248959}" dt="2019-08-20T17:27:58.662" v="17" actId="13822"/>
          <ac:spMkLst>
            <pc:docMk/>
            <pc:sldMk cId="1215333586" sldId="311"/>
            <ac:spMk id="4" creationId="{32F2E32E-D6B0-4C5A-8005-EB941C5B6433}"/>
          </ac:spMkLst>
        </pc:spChg>
        <pc:spChg chg="mod">
          <ac:chgData name="Alfred Tang" userId="59847adf57a67625" providerId="LiveId" clId="{9B65A5B0-1518-401D-A998-1C6026248959}" dt="2019-08-20T17:27:58.662" v="17" actId="13822"/>
          <ac:spMkLst>
            <pc:docMk/>
            <pc:sldMk cId="1215333586" sldId="311"/>
            <ac:spMk id="6" creationId="{F20D0B92-C64B-4C65-A63C-BF029DB51BC2}"/>
          </ac:spMkLst>
        </pc:spChg>
        <pc:spChg chg="mod">
          <ac:chgData name="Alfred Tang" userId="59847adf57a67625" providerId="LiveId" clId="{9B65A5B0-1518-401D-A998-1C6026248959}" dt="2019-08-20T17:27:58.662" v="17" actId="13822"/>
          <ac:spMkLst>
            <pc:docMk/>
            <pc:sldMk cId="1215333586" sldId="311"/>
            <ac:spMk id="13" creationId="{6E0199F5-2193-4347-9A45-590AFF8869A2}"/>
          </ac:spMkLst>
        </pc:spChg>
        <pc:spChg chg="mod">
          <ac:chgData name="Alfred Tang" userId="59847adf57a67625" providerId="LiveId" clId="{9B65A5B0-1518-401D-A998-1C6026248959}" dt="2019-08-20T17:27:58.662" v="17" actId="13822"/>
          <ac:spMkLst>
            <pc:docMk/>
            <pc:sldMk cId="1215333586" sldId="311"/>
            <ac:spMk id="17" creationId="{BFD0A9C5-4B56-4F41-AE8E-47DDDA261CA4}"/>
          </ac:spMkLst>
        </pc:spChg>
        <pc:spChg chg="mod">
          <ac:chgData name="Alfred Tang" userId="59847adf57a67625" providerId="LiveId" clId="{9B65A5B0-1518-401D-A998-1C6026248959}" dt="2019-08-20T17:27:58.662" v="17" actId="13822"/>
          <ac:spMkLst>
            <pc:docMk/>
            <pc:sldMk cId="1215333586" sldId="311"/>
            <ac:spMk id="27" creationId="{05087671-3AFD-49FE-A5B3-7A0739081AF1}"/>
          </ac:spMkLst>
        </pc:spChg>
        <pc:spChg chg="mod">
          <ac:chgData name="Alfred Tang" userId="59847adf57a67625" providerId="LiveId" clId="{9B65A5B0-1518-401D-A998-1C6026248959}" dt="2019-08-20T17:27:58.662" v="17" actId="13822"/>
          <ac:spMkLst>
            <pc:docMk/>
            <pc:sldMk cId="1215333586" sldId="311"/>
            <ac:spMk id="35" creationId="{B0E06316-B5A1-4524-A5B3-1F6C1D3C5655}"/>
          </ac:spMkLst>
        </pc:spChg>
        <pc:spChg chg="mod">
          <ac:chgData name="Alfred Tang" userId="59847adf57a67625" providerId="LiveId" clId="{9B65A5B0-1518-401D-A998-1C6026248959}" dt="2019-08-20T17:27:58.662" v="17" actId="13822"/>
          <ac:spMkLst>
            <pc:docMk/>
            <pc:sldMk cId="1215333586" sldId="311"/>
            <ac:spMk id="41" creationId="{F9A98C5B-5B6A-4C0F-B44B-2ABD2D1CDB6D}"/>
          </ac:spMkLst>
        </pc:spChg>
        <pc:spChg chg="mod">
          <ac:chgData name="Alfred Tang" userId="59847adf57a67625" providerId="LiveId" clId="{9B65A5B0-1518-401D-A998-1C6026248959}" dt="2019-08-20T17:27:58.662" v="17" actId="13822"/>
          <ac:spMkLst>
            <pc:docMk/>
            <pc:sldMk cId="1215333586" sldId="311"/>
            <ac:spMk id="48" creationId="{BA78DC66-A0DA-482C-BF93-B603472AE158}"/>
          </ac:spMkLst>
        </pc:spChg>
        <pc:spChg chg="mod">
          <ac:chgData name="Alfred Tang" userId="59847adf57a67625" providerId="LiveId" clId="{9B65A5B0-1518-401D-A998-1C6026248959}" dt="2019-08-20T17:27:58.662" v="17" actId="13822"/>
          <ac:spMkLst>
            <pc:docMk/>
            <pc:sldMk cId="1215333586" sldId="311"/>
            <ac:spMk id="51" creationId="{2E15C2C5-752C-44CF-9DB3-8A55E773A69E}"/>
          </ac:spMkLst>
        </pc:spChg>
        <pc:spChg chg="mod">
          <ac:chgData name="Alfred Tang" userId="59847adf57a67625" providerId="LiveId" clId="{9B65A5B0-1518-401D-A998-1C6026248959}" dt="2019-08-20T17:27:58.662" v="17" actId="13822"/>
          <ac:spMkLst>
            <pc:docMk/>
            <pc:sldMk cId="1215333586" sldId="311"/>
            <ac:spMk id="57" creationId="{F4AA449D-DABD-48E3-989D-BAE46EDE7C50}"/>
          </ac:spMkLst>
        </pc:spChg>
        <pc:spChg chg="mod">
          <ac:chgData name="Alfred Tang" userId="59847adf57a67625" providerId="LiveId" clId="{9B65A5B0-1518-401D-A998-1C6026248959}" dt="2019-08-20T17:27:58.662" v="17" actId="13822"/>
          <ac:spMkLst>
            <pc:docMk/>
            <pc:sldMk cId="1215333586" sldId="311"/>
            <ac:spMk id="61" creationId="{3C5E4334-E60C-4F72-8496-9627702651A9}"/>
          </ac:spMkLst>
        </pc:spChg>
      </pc:sldChg>
      <pc:sldChg chg="modSp">
        <pc:chgData name="Alfred Tang" userId="59847adf57a67625" providerId="LiveId" clId="{9B65A5B0-1518-401D-A998-1C6026248959}" dt="2019-08-20T17:26:09.842" v="10" actId="13822"/>
        <pc:sldMkLst>
          <pc:docMk/>
          <pc:sldMk cId="1008873114" sldId="336"/>
        </pc:sldMkLst>
        <pc:spChg chg="mod">
          <ac:chgData name="Alfred Tang" userId="59847adf57a67625" providerId="LiveId" clId="{9B65A5B0-1518-401D-A998-1C6026248959}" dt="2019-08-20T17:26:09.842" v="10" actId="13822"/>
          <ac:spMkLst>
            <pc:docMk/>
            <pc:sldMk cId="1008873114" sldId="336"/>
            <ac:spMk id="5" creationId="{8D1B9785-4F5F-4804-81E8-F2CCC1F7208A}"/>
          </ac:spMkLst>
        </pc:spChg>
      </pc:sldChg>
      <pc:sldChg chg="modSp">
        <pc:chgData name="Alfred Tang" userId="59847adf57a67625" providerId="LiveId" clId="{9B65A5B0-1518-401D-A998-1C6026248959}" dt="2019-08-20T17:25:56.403" v="9" actId="13822"/>
        <pc:sldMkLst>
          <pc:docMk/>
          <pc:sldMk cId="1366087572" sldId="368"/>
        </pc:sldMkLst>
        <pc:spChg chg="mod">
          <ac:chgData name="Alfred Tang" userId="59847adf57a67625" providerId="LiveId" clId="{9B65A5B0-1518-401D-A998-1C6026248959}" dt="2019-08-20T17:25:56.403" v="9" actId="13822"/>
          <ac:spMkLst>
            <pc:docMk/>
            <pc:sldMk cId="1366087572" sldId="368"/>
            <ac:spMk id="43" creationId="{EC0F4623-0027-4E01-8C35-2B1D9AD9581A}"/>
          </ac:spMkLst>
        </pc:spChg>
        <pc:spChg chg="mod">
          <ac:chgData name="Alfred Tang" userId="59847adf57a67625" providerId="LiveId" clId="{9B65A5B0-1518-401D-A998-1C6026248959}" dt="2019-08-20T17:25:56.403" v="9" actId="13822"/>
          <ac:spMkLst>
            <pc:docMk/>
            <pc:sldMk cId="1366087572" sldId="368"/>
            <ac:spMk id="47" creationId="{0D1CA587-7DDC-4B69-9391-18CF8E1316DA}"/>
          </ac:spMkLst>
        </pc:spChg>
        <pc:spChg chg="mod">
          <ac:chgData name="Alfred Tang" userId="59847adf57a67625" providerId="LiveId" clId="{9B65A5B0-1518-401D-A998-1C6026248959}" dt="2019-08-20T17:25:56.403" v="9" actId="13822"/>
          <ac:spMkLst>
            <pc:docMk/>
            <pc:sldMk cId="1366087572" sldId="368"/>
            <ac:spMk id="52" creationId="{F7091F05-A283-4AFE-BFAD-A24B773DBF3C}"/>
          </ac:spMkLst>
        </pc:spChg>
        <pc:spChg chg="mod">
          <ac:chgData name="Alfred Tang" userId="59847adf57a67625" providerId="LiveId" clId="{9B65A5B0-1518-401D-A998-1C6026248959}" dt="2019-08-20T17:25:56.403" v="9" actId="13822"/>
          <ac:spMkLst>
            <pc:docMk/>
            <pc:sldMk cId="1366087572" sldId="368"/>
            <ac:spMk id="58" creationId="{99239483-B0F3-4C62-B8BA-0262266E19A1}"/>
          </ac:spMkLst>
        </pc:spChg>
      </pc:sldChg>
      <pc:sldChg chg="modSp">
        <pc:chgData name="Alfred Tang" userId="59847adf57a67625" providerId="LiveId" clId="{9B65A5B0-1518-401D-A998-1C6026248959}" dt="2019-08-20T17:25:00.683" v="4" actId="13822"/>
        <pc:sldMkLst>
          <pc:docMk/>
          <pc:sldMk cId="321359264" sldId="382"/>
        </pc:sldMkLst>
        <pc:spChg chg="mod">
          <ac:chgData name="Alfred Tang" userId="59847adf57a67625" providerId="LiveId" clId="{9B65A5B0-1518-401D-A998-1C6026248959}" dt="2019-08-20T17:24:54.559" v="2" actId="13822"/>
          <ac:spMkLst>
            <pc:docMk/>
            <pc:sldMk cId="321359264" sldId="382"/>
            <ac:spMk id="103" creationId="{08A69D88-7BF3-4B68-995F-0E8649A498F0}"/>
          </ac:spMkLst>
        </pc:spChg>
        <pc:spChg chg="mod">
          <ac:chgData name="Alfred Tang" userId="59847adf57a67625" providerId="LiveId" clId="{9B65A5B0-1518-401D-A998-1C6026248959}" dt="2019-08-20T17:24:57.782" v="3" actId="13822"/>
          <ac:spMkLst>
            <pc:docMk/>
            <pc:sldMk cId="321359264" sldId="382"/>
            <ac:spMk id="104" creationId="{7A2925BD-84B6-403C-B1FA-92492F363692}"/>
          </ac:spMkLst>
        </pc:spChg>
        <pc:spChg chg="mod">
          <ac:chgData name="Alfred Tang" userId="59847adf57a67625" providerId="LiveId" clId="{9B65A5B0-1518-401D-A998-1C6026248959}" dt="2019-08-20T17:25:00.683" v="4" actId="13822"/>
          <ac:spMkLst>
            <pc:docMk/>
            <pc:sldMk cId="321359264" sldId="382"/>
            <ac:spMk id="107" creationId="{6A7A8D7E-0FA5-4FC2-8DF7-92B989C15232}"/>
          </ac:spMkLst>
        </pc:spChg>
      </pc:sldChg>
      <pc:sldChg chg="modSp">
        <pc:chgData name="Alfred Tang" userId="59847adf57a67625" providerId="LiveId" clId="{9B65A5B0-1518-401D-A998-1C6026248959}" dt="2019-08-20T17:25:33.786" v="6" actId="13822"/>
        <pc:sldMkLst>
          <pc:docMk/>
          <pc:sldMk cId="2829910694" sldId="385"/>
        </pc:sldMkLst>
        <pc:spChg chg="mod">
          <ac:chgData name="Alfred Tang" userId="59847adf57a67625" providerId="LiveId" clId="{9B65A5B0-1518-401D-A998-1C6026248959}" dt="2019-08-20T17:25:33.786" v="6" actId="13822"/>
          <ac:spMkLst>
            <pc:docMk/>
            <pc:sldMk cId="2829910694" sldId="385"/>
            <ac:spMk id="17" creationId="{3039F1E6-565F-4291-966E-0A90CAFA807C}"/>
          </ac:spMkLst>
        </pc:spChg>
      </pc:sldChg>
      <pc:sldChg chg="modSp">
        <pc:chgData name="Alfred Tang" userId="59847adf57a67625" providerId="LiveId" clId="{9B65A5B0-1518-401D-A998-1C6026248959}" dt="2019-08-20T17:25:38.595" v="7" actId="13822"/>
        <pc:sldMkLst>
          <pc:docMk/>
          <pc:sldMk cId="755356169" sldId="387"/>
        </pc:sldMkLst>
        <pc:spChg chg="mod">
          <ac:chgData name="Alfred Tang" userId="59847adf57a67625" providerId="LiveId" clId="{9B65A5B0-1518-401D-A998-1C6026248959}" dt="2019-08-20T17:25:38.595" v="7" actId="13822"/>
          <ac:spMkLst>
            <pc:docMk/>
            <pc:sldMk cId="755356169" sldId="387"/>
            <ac:spMk id="17" creationId="{3039F1E6-565F-4291-966E-0A90CAFA807C}"/>
          </ac:spMkLst>
        </pc:spChg>
      </pc:sldChg>
      <pc:sldChg chg="modSp">
        <pc:chgData name="Alfred Tang" userId="59847adf57a67625" providerId="LiveId" clId="{9B65A5B0-1518-401D-A998-1C6026248959}" dt="2019-08-20T17:25:44.711" v="8" actId="13822"/>
        <pc:sldMkLst>
          <pc:docMk/>
          <pc:sldMk cId="1750012323" sldId="388"/>
        </pc:sldMkLst>
        <pc:spChg chg="mod">
          <ac:chgData name="Alfred Tang" userId="59847adf57a67625" providerId="LiveId" clId="{9B65A5B0-1518-401D-A998-1C6026248959}" dt="2019-08-20T17:25:44.711" v="8" actId="13822"/>
          <ac:spMkLst>
            <pc:docMk/>
            <pc:sldMk cId="1750012323" sldId="388"/>
            <ac:spMk id="17" creationId="{3039F1E6-565F-4291-966E-0A90CAFA807C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4D2E57-3B7F-4FA5-9D98-CFF3B0EE404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AA607F8-D82C-459B-9864-C991C2BAF42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SG"/>
            <a:t>Unrealistic scope: 75%</a:t>
          </a:r>
          <a:endParaRPr lang="en-US"/>
        </a:p>
      </dgm:t>
    </dgm:pt>
    <dgm:pt modelId="{84CDF464-066D-4CC7-9C32-9D7913C2D197}" type="parTrans" cxnId="{CAF1F658-E21D-4A98-8D29-69462E7C23B4}">
      <dgm:prSet/>
      <dgm:spPr/>
      <dgm:t>
        <a:bodyPr/>
        <a:lstStyle/>
        <a:p>
          <a:endParaRPr lang="en-US"/>
        </a:p>
      </dgm:t>
    </dgm:pt>
    <dgm:pt modelId="{E89E5837-31BF-4297-A8B2-EDD94214DA0B}" type="sibTrans" cxnId="{CAF1F658-E21D-4A98-8D29-69462E7C23B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483687A-BF7E-4178-8869-C97D2D8087A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SG"/>
            <a:t>Feature creep: 75%</a:t>
          </a:r>
          <a:endParaRPr lang="en-US"/>
        </a:p>
      </dgm:t>
    </dgm:pt>
    <dgm:pt modelId="{85A5BB38-6EF0-42FC-A090-A735B113680E}" type="parTrans" cxnId="{C04B3531-B20F-4924-9D58-F54235ADAE31}">
      <dgm:prSet/>
      <dgm:spPr/>
      <dgm:t>
        <a:bodyPr/>
        <a:lstStyle/>
        <a:p>
          <a:endParaRPr lang="en-US"/>
        </a:p>
      </dgm:t>
    </dgm:pt>
    <dgm:pt modelId="{533AEBA7-3012-409A-8CCF-1D99DF2D1CA9}" type="sibTrans" cxnId="{C04B3531-B20F-4924-9D58-F54235ADAE3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4BCFDED-482A-48A0-BA1F-9A231E02ED1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SG"/>
            <a:t>Cutting features: 70%</a:t>
          </a:r>
          <a:endParaRPr lang="en-US"/>
        </a:p>
      </dgm:t>
    </dgm:pt>
    <dgm:pt modelId="{E61E8820-E2BD-4BE3-A6C9-DAC705BC90EB}" type="parTrans" cxnId="{04C2604C-1DE0-42F4-BEFF-D3851FB156BB}">
      <dgm:prSet/>
      <dgm:spPr/>
      <dgm:t>
        <a:bodyPr/>
        <a:lstStyle/>
        <a:p>
          <a:endParaRPr lang="en-US"/>
        </a:p>
      </dgm:t>
    </dgm:pt>
    <dgm:pt modelId="{49437336-6001-4D89-950F-18DD02692E55}" type="sibTrans" cxnId="{04C2604C-1DE0-42F4-BEFF-D3851FB156B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9CFECE4-0FFA-406F-A093-8CF0564A226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SG"/>
            <a:t>Design problems: 65%</a:t>
          </a:r>
          <a:endParaRPr lang="en-US"/>
        </a:p>
      </dgm:t>
    </dgm:pt>
    <dgm:pt modelId="{170D0653-DF1A-4A49-9007-842C066ED6DE}" type="parTrans" cxnId="{948E6D2B-9B12-4BB0-8587-6D8ACDAE30E5}">
      <dgm:prSet/>
      <dgm:spPr/>
      <dgm:t>
        <a:bodyPr/>
        <a:lstStyle/>
        <a:p>
          <a:endParaRPr lang="en-US"/>
        </a:p>
      </dgm:t>
    </dgm:pt>
    <dgm:pt modelId="{58CF89D7-F81B-4D17-853D-700E6592A850}" type="sibTrans" cxnId="{948E6D2B-9B12-4BB0-8587-6D8ACDAE30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9D363AC-A124-4712-8475-86745E89332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SG"/>
            <a:t>Delays: 65%</a:t>
          </a:r>
          <a:endParaRPr lang="en-US"/>
        </a:p>
      </dgm:t>
    </dgm:pt>
    <dgm:pt modelId="{2E542389-B33C-4F89-8BDC-1D003E3939EA}" type="parTrans" cxnId="{33BE3EF4-54CD-41E5-85A3-95CF3E794801}">
      <dgm:prSet/>
      <dgm:spPr/>
      <dgm:t>
        <a:bodyPr/>
        <a:lstStyle/>
        <a:p>
          <a:endParaRPr lang="en-US"/>
        </a:p>
      </dgm:t>
    </dgm:pt>
    <dgm:pt modelId="{52A88E33-BC5E-48AF-A00F-E316D5324B7E}" type="sibTrans" cxnId="{33BE3EF4-54CD-41E5-85A3-95CF3E79480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519520B-5A23-40F6-8D71-5095F73F248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SG"/>
            <a:t>Technological problems: 60%</a:t>
          </a:r>
          <a:endParaRPr lang="en-US"/>
        </a:p>
      </dgm:t>
    </dgm:pt>
    <dgm:pt modelId="{71B83B93-5147-41A8-A0CB-5B9A59C4C2E0}" type="parTrans" cxnId="{873C810B-EB49-415B-A4F1-574B119B912E}">
      <dgm:prSet/>
      <dgm:spPr/>
      <dgm:t>
        <a:bodyPr/>
        <a:lstStyle/>
        <a:p>
          <a:endParaRPr lang="en-US"/>
        </a:p>
      </dgm:t>
    </dgm:pt>
    <dgm:pt modelId="{99DECBDB-F9AD-4D0D-9690-991D3E6371A4}" type="sibTrans" cxnId="{873C810B-EB49-415B-A4F1-574B119B912E}">
      <dgm:prSet/>
      <dgm:spPr/>
      <dgm:t>
        <a:bodyPr/>
        <a:lstStyle/>
        <a:p>
          <a:endParaRPr lang="en-US"/>
        </a:p>
      </dgm:t>
    </dgm:pt>
    <dgm:pt modelId="{E074A246-AF59-4CE4-9C55-9A2BAD28E337}" type="pres">
      <dgm:prSet presAssocID="{F14D2E57-3B7F-4FA5-9D98-CFF3B0EE404C}" presName="root" presStyleCnt="0">
        <dgm:presLayoutVars>
          <dgm:dir/>
          <dgm:resizeHandles val="exact"/>
        </dgm:presLayoutVars>
      </dgm:prSet>
      <dgm:spPr/>
    </dgm:pt>
    <dgm:pt modelId="{D78354A8-6A97-4758-9A9C-A3DBB47558CA}" type="pres">
      <dgm:prSet presAssocID="{BAA607F8-D82C-459B-9864-C991C2BAF42F}" presName="compNode" presStyleCnt="0"/>
      <dgm:spPr/>
    </dgm:pt>
    <dgm:pt modelId="{A4291C99-0BF2-4F9F-AB33-5AD597D102AA}" type="pres">
      <dgm:prSet presAssocID="{BAA607F8-D82C-459B-9864-C991C2BAF42F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C119C17F-3886-4709-9C26-D12CE0DEB68F}" type="pres">
      <dgm:prSet presAssocID="{BAA607F8-D82C-459B-9864-C991C2BAF42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inity"/>
        </a:ext>
      </dgm:extLst>
    </dgm:pt>
    <dgm:pt modelId="{C66E17BB-8434-42E8-B29A-9A96131AF5AF}" type="pres">
      <dgm:prSet presAssocID="{BAA607F8-D82C-459B-9864-C991C2BAF42F}" presName="spaceRect" presStyleCnt="0"/>
      <dgm:spPr/>
    </dgm:pt>
    <dgm:pt modelId="{E676DE34-5E39-476A-85FA-2C3B17EDDC55}" type="pres">
      <dgm:prSet presAssocID="{BAA607F8-D82C-459B-9864-C991C2BAF42F}" presName="textRect" presStyleLbl="revTx" presStyleIdx="0" presStyleCnt="6">
        <dgm:presLayoutVars>
          <dgm:chMax val="1"/>
          <dgm:chPref val="1"/>
        </dgm:presLayoutVars>
      </dgm:prSet>
      <dgm:spPr/>
    </dgm:pt>
    <dgm:pt modelId="{5CA38779-CD60-4F91-8F33-8A286891D6E7}" type="pres">
      <dgm:prSet presAssocID="{E89E5837-31BF-4297-A8B2-EDD94214DA0B}" presName="sibTrans" presStyleCnt="0"/>
      <dgm:spPr/>
    </dgm:pt>
    <dgm:pt modelId="{89BE0870-972C-46C7-9BCD-FBE941F0D012}" type="pres">
      <dgm:prSet presAssocID="{B483687A-BF7E-4178-8869-C97D2D8087A8}" presName="compNode" presStyleCnt="0"/>
      <dgm:spPr/>
    </dgm:pt>
    <dgm:pt modelId="{D46E67A4-8BD7-4945-9BC0-4D7CC9376AFE}" type="pres">
      <dgm:prSet presAssocID="{B483687A-BF7E-4178-8869-C97D2D8087A8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5EA5987-CB25-44C0-98E9-2C296887CFF3}" type="pres">
      <dgm:prSet presAssocID="{B483687A-BF7E-4178-8869-C97D2D8087A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board"/>
        </a:ext>
      </dgm:extLst>
    </dgm:pt>
    <dgm:pt modelId="{3B9E3051-1F96-4937-9C89-DDFAEE22FBD1}" type="pres">
      <dgm:prSet presAssocID="{B483687A-BF7E-4178-8869-C97D2D8087A8}" presName="spaceRect" presStyleCnt="0"/>
      <dgm:spPr/>
    </dgm:pt>
    <dgm:pt modelId="{FD48C202-9921-4552-9DD5-5E7D6FAF9A26}" type="pres">
      <dgm:prSet presAssocID="{B483687A-BF7E-4178-8869-C97D2D8087A8}" presName="textRect" presStyleLbl="revTx" presStyleIdx="1" presStyleCnt="6">
        <dgm:presLayoutVars>
          <dgm:chMax val="1"/>
          <dgm:chPref val="1"/>
        </dgm:presLayoutVars>
      </dgm:prSet>
      <dgm:spPr/>
    </dgm:pt>
    <dgm:pt modelId="{EE13B8B6-CE7C-4DA7-9CA4-5F0151500B9B}" type="pres">
      <dgm:prSet presAssocID="{533AEBA7-3012-409A-8CCF-1D99DF2D1CA9}" presName="sibTrans" presStyleCnt="0"/>
      <dgm:spPr/>
    </dgm:pt>
    <dgm:pt modelId="{33402120-D8CB-4B3C-8EC1-E3652A81B7F5}" type="pres">
      <dgm:prSet presAssocID="{14BCFDED-482A-48A0-BA1F-9A231E02ED14}" presName="compNode" presStyleCnt="0"/>
      <dgm:spPr/>
    </dgm:pt>
    <dgm:pt modelId="{6CC8BDD7-F4CA-4BE2-A111-BBD8DEED3927}" type="pres">
      <dgm:prSet presAssocID="{14BCFDED-482A-48A0-BA1F-9A231E02ED14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EDEC5F8-F7F4-4415-9C5E-5AA445CAA7B6}" type="pres">
      <dgm:prSet presAssocID="{14BCFDED-482A-48A0-BA1F-9A231E02ED1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ssors"/>
        </a:ext>
      </dgm:extLst>
    </dgm:pt>
    <dgm:pt modelId="{019120EB-CE65-4D10-A1D2-FECD509DB9A0}" type="pres">
      <dgm:prSet presAssocID="{14BCFDED-482A-48A0-BA1F-9A231E02ED14}" presName="spaceRect" presStyleCnt="0"/>
      <dgm:spPr/>
    </dgm:pt>
    <dgm:pt modelId="{694FECF2-372B-456E-9A7B-1615F6A3AC69}" type="pres">
      <dgm:prSet presAssocID="{14BCFDED-482A-48A0-BA1F-9A231E02ED14}" presName="textRect" presStyleLbl="revTx" presStyleIdx="2" presStyleCnt="6">
        <dgm:presLayoutVars>
          <dgm:chMax val="1"/>
          <dgm:chPref val="1"/>
        </dgm:presLayoutVars>
      </dgm:prSet>
      <dgm:spPr/>
    </dgm:pt>
    <dgm:pt modelId="{6C1C36F1-953D-4AFA-8E74-B30A1AEF3F56}" type="pres">
      <dgm:prSet presAssocID="{49437336-6001-4D89-950F-18DD02692E55}" presName="sibTrans" presStyleCnt="0"/>
      <dgm:spPr/>
    </dgm:pt>
    <dgm:pt modelId="{0D67D58F-8D85-44F9-8F1F-78FD4A638B47}" type="pres">
      <dgm:prSet presAssocID="{C9CFECE4-0FFA-406F-A093-8CF0564A2269}" presName="compNode" presStyleCnt="0"/>
      <dgm:spPr/>
    </dgm:pt>
    <dgm:pt modelId="{CD504EC2-4634-4788-9BE9-B3E9B078A90E}" type="pres">
      <dgm:prSet presAssocID="{C9CFECE4-0FFA-406F-A093-8CF0564A2269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DBD19E4F-4798-4C51-8B0C-B274E45A572D}" type="pres">
      <dgm:prSet presAssocID="{C9CFECE4-0FFA-406F-A093-8CF0564A226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ign"/>
        </a:ext>
      </dgm:extLst>
    </dgm:pt>
    <dgm:pt modelId="{74464D62-3487-4316-8136-36C16848CCDD}" type="pres">
      <dgm:prSet presAssocID="{C9CFECE4-0FFA-406F-A093-8CF0564A2269}" presName="spaceRect" presStyleCnt="0"/>
      <dgm:spPr/>
    </dgm:pt>
    <dgm:pt modelId="{8FA4ABCB-7823-4392-93D8-97D6D7FC1B74}" type="pres">
      <dgm:prSet presAssocID="{C9CFECE4-0FFA-406F-A093-8CF0564A2269}" presName="textRect" presStyleLbl="revTx" presStyleIdx="3" presStyleCnt="6">
        <dgm:presLayoutVars>
          <dgm:chMax val="1"/>
          <dgm:chPref val="1"/>
        </dgm:presLayoutVars>
      </dgm:prSet>
      <dgm:spPr/>
    </dgm:pt>
    <dgm:pt modelId="{AB340EFF-B6A6-4620-A610-4F714C346D4C}" type="pres">
      <dgm:prSet presAssocID="{58CF89D7-F81B-4D17-853D-700E6592A850}" presName="sibTrans" presStyleCnt="0"/>
      <dgm:spPr/>
    </dgm:pt>
    <dgm:pt modelId="{E6A05016-4853-4227-A706-26AF656C228F}" type="pres">
      <dgm:prSet presAssocID="{A9D363AC-A124-4712-8475-86745E893329}" presName="compNode" presStyleCnt="0"/>
      <dgm:spPr/>
    </dgm:pt>
    <dgm:pt modelId="{B113F35A-EE89-4279-9133-E4C9B832E352}" type="pres">
      <dgm:prSet presAssocID="{A9D363AC-A124-4712-8475-86745E893329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02224AC-385F-4A5D-BEFC-1CA975D926A7}" type="pres">
      <dgm:prSet presAssocID="{A9D363AC-A124-4712-8475-86745E89332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90BA8F2-3C2D-4D80-9541-D9DF91805D8C}" type="pres">
      <dgm:prSet presAssocID="{A9D363AC-A124-4712-8475-86745E893329}" presName="spaceRect" presStyleCnt="0"/>
      <dgm:spPr/>
    </dgm:pt>
    <dgm:pt modelId="{F087C131-B3A1-41B1-8647-86C319FB8114}" type="pres">
      <dgm:prSet presAssocID="{A9D363AC-A124-4712-8475-86745E893329}" presName="textRect" presStyleLbl="revTx" presStyleIdx="4" presStyleCnt="6">
        <dgm:presLayoutVars>
          <dgm:chMax val="1"/>
          <dgm:chPref val="1"/>
        </dgm:presLayoutVars>
      </dgm:prSet>
      <dgm:spPr/>
    </dgm:pt>
    <dgm:pt modelId="{C93BE594-A328-4C05-8D3B-963B485B1038}" type="pres">
      <dgm:prSet presAssocID="{52A88E33-BC5E-48AF-A00F-E316D5324B7E}" presName="sibTrans" presStyleCnt="0"/>
      <dgm:spPr/>
    </dgm:pt>
    <dgm:pt modelId="{A6F0792F-2178-4B96-A369-584010C41F95}" type="pres">
      <dgm:prSet presAssocID="{9519520B-5A23-40F6-8D71-5095F73F248C}" presName="compNode" presStyleCnt="0"/>
      <dgm:spPr/>
    </dgm:pt>
    <dgm:pt modelId="{47571AC5-8FA1-44E2-A99C-CFEC1C68ECC0}" type="pres">
      <dgm:prSet presAssocID="{9519520B-5A23-40F6-8D71-5095F73F248C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1E109C64-3F55-47FD-87FE-C7B3DFA85F35}" type="pres">
      <dgm:prSet presAssocID="{9519520B-5A23-40F6-8D71-5095F73F248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Outline"/>
        </a:ext>
      </dgm:extLst>
    </dgm:pt>
    <dgm:pt modelId="{8940E379-433B-4873-B6BE-9EA8C703013B}" type="pres">
      <dgm:prSet presAssocID="{9519520B-5A23-40F6-8D71-5095F73F248C}" presName="spaceRect" presStyleCnt="0"/>
      <dgm:spPr/>
    </dgm:pt>
    <dgm:pt modelId="{626A9977-E984-4769-AD8E-86C9C8555E9D}" type="pres">
      <dgm:prSet presAssocID="{9519520B-5A23-40F6-8D71-5095F73F248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73C810B-EB49-415B-A4F1-574B119B912E}" srcId="{F14D2E57-3B7F-4FA5-9D98-CFF3B0EE404C}" destId="{9519520B-5A23-40F6-8D71-5095F73F248C}" srcOrd="5" destOrd="0" parTransId="{71B83B93-5147-41A8-A0CB-5B9A59C4C2E0}" sibTransId="{99DECBDB-F9AD-4D0D-9690-991D3E6371A4}"/>
    <dgm:cxn modelId="{36E10414-99B2-488C-B102-5C2653854C81}" type="presOf" srcId="{F14D2E57-3B7F-4FA5-9D98-CFF3B0EE404C}" destId="{E074A246-AF59-4CE4-9C55-9A2BAD28E337}" srcOrd="0" destOrd="0" presId="urn:microsoft.com/office/officeart/2018/5/layout/IconLeafLabelList"/>
    <dgm:cxn modelId="{948E6D2B-9B12-4BB0-8587-6D8ACDAE30E5}" srcId="{F14D2E57-3B7F-4FA5-9D98-CFF3B0EE404C}" destId="{C9CFECE4-0FFA-406F-A093-8CF0564A2269}" srcOrd="3" destOrd="0" parTransId="{170D0653-DF1A-4A49-9007-842C066ED6DE}" sibTransId="{58CF89D7-F81B-4D17-853D-700E6592A850}"/>
    <dgm:cxn modelId="{C04B3531-B20F-4924-9D58-F54235ADAE31}" srcId="{F14D2E57-3B7F-4FA5-9D98-CFF3B0EE404C}" destId="{B483687A-BF7E-4178-8869-C97D2D8087A8}" srcOrd="1" destOrd="0" parTransId="{85A5BB38-6EF0-42FC-A090-A735B113680E}" sibTransId="{533AEBA7-3012-409A-8CCF-1D99DF2D1CA9}"/>
    <dgm:cxn modelId="{2C2B9A38-92B1-4404-8B67-86C779A10C35}" type="presOf" srcId="{BAA607F8-D82C-459B-9864-C991C2BAF42F}" destId="{E676DE34-5E39-476A-85FA-2C3B17EDDC55}" srcOrd="0" destOrd="0" presId="urn:microsoft.com/office/officeart/2018/5/layout/IconLeafLabelList"/>
    <dgm:cxn modelId="{04C2604C-1DE0-42F4-BEFF-D3851FB156BB}" srcId="{F14D2E57-3B7F-4FA5-9D98-CFF3B0EE404C}" destId="{14BCFDED-482A-48A0-BA1F-9A231E02ED14}" srcOrd="2" destOrd="0" parTransId="{E61E8820-E2BD-4BE3-A6C9-DAC705BC90EB}" sibTransId="{49437336-6001-4D89-950F-18DD02692E55}"/>
    <dgm:cxn modelId="{32A80D75-0F1C-4D2B-97E7-D902560F98E2}" type="presOf" srcId="{B483687A-BF7E-4178-8869-C97D2D8087A8}" destId="{FD48C202-9921-4552-9DD5-5E7D6FAF9A26}" srcOrd="0" destOrd="0" presId="urn:microsoft.com/office/officeart/2018/5/layout/IconLeafLabelList"/>
    <dgm:cxn modelId="{CAF1F658-E21D-4A98-8D29-69462E7C23B4}" srcId="{F14D2E57-3B7F-4FA5-9D98-CFF3B0EE404C}" destId="{BAA607F8-D82C-459B-9864-C991C2BAF42F}" srcOrd="0" destOrd="0" parTransId="{84CDF464-066D-4CC7-9C32-9D7913C2D197}" sibTransId="{E89E5837-31BF-4297-A8B2-EDD94214DA0B}"/>
    <dgm:cxn modelId="{16FEA0C0-39C8-433B-8B5D-07E647FD23F0}" type="presOf" srcId="{C9CFECE4-0FFA-406F-A093-8CF0564A2269}" destId="{8FA4ABCB-7823-4392-93D8-97D6D7FC1B74}" srcOrd="0" destOrd="0" presId="urn:microsoft.com/office/officeart/2018/5/layout/IconLeafLabelList"/>
    <dgm:cxn modelId="{B59F3FDB-FEDC-4F18-B757-53FCE6300B56}" type="presOf" srcId="{A9D363AC-A124-4712-8475-86745E893329}" destId="{F087C131-B3A1-41B1-8647-86C319FB8114}" srcOrd="0" destOrd="0" presId="urn:microsoft.com/office/officeart/2018/5/layout/IconLeafLabelList"/>
    <dgm:cxn modelId="{A55D9AE6-B182-4C06-931F-62C3BE28D2E9}" type="presOf" srcId="{9519520B-5A23-40F6-8D71-5095F73F248C}" destId="{626A9977-E984-4769-AD8E-86C9C8555E9D}" srcOrd="0" destOrd="0" presId="urn:microsoft.com/office/officeart/2018/5/layout/IconLeafLabelList"/>
    <dgm:cxn modelId="{27BE6EE9-361F-4BF3-BD00-02B17CB3BAAF}" type="presOf" srcId="{14BCFDED-482A-48A0-BA1F-9A231E02ED14}" destId="{694FECF2-372B-456E-9A7B-1615F6A3AC69}" srcOrd="0" destOrd="0" presId="urn:microsoft.com/office/officeart/2018/5/layout/IconLeafLabelList"/>
    <dgm:cxn modelId="{33BE3EF4-54CD-41E5-85A3-95CF3E794801}" srcId="{F14D2E57-3B7F-4FA5-9D98-CFF3B0EE404C}" destId="{A9D363AC-A124-4712-8475-86745E893329}" srcOrd="4" destOrd="0" parTransId="{2E542389-B33C-4F89-8BDC-1D003E3939EA}" sibTransId="{52A88E33-BC5E-48AF-A00F-E316D5324B7E}"/>
    <dgm:cxn modelId="{D0F7C366-6520-4D1E-862F-23287F7C4141}" type="presParOf" srcId="{E074A246-AF59-4CE4-9C55-9A2BAD28E337}" destId="{D78354A8-6A97-4758-9A9C-A3DBB47558CA}" srcOrd="0" destOrd="0" presId="urn:microsoft.com/office/officeart/2018/5/layout/IconLeafLabelList"/>
    <dgm:cxn modelId="{F38FBC4A-7128-462E-BEDA-EF3C5F3E34A0}" type="presParOf" srcId="{D78354A8-6A97-4758-9A9C-A3DBB47558CA}" destId="{A4291C99-0BF2-4F9F-AB33-5AD597D102AA}" srcOrd="0" destOrd="0" presId="urn:microsoft.com/office/officeart/2018/5/layout/IconLeafLabelList"/>
    <dgm:cxn modelId="{7286689C-2ADA-4900-8AD4-B3F547E2F72E}" type="presParOf" srcId="{D78354A8-6A97-4758-9A9C-A3DBB47558CA}" destId="{C119C17F-3886-4709-9C26-D12CE0DEB68F}" srcOrd="1" destOrd="0" presId="urn:microsoft.com/office/officeart/2018/5/layout/IconLeafLabelList"/>
    <dgm:cxn modelId="{F12E8B3B-0927-426E-8DCB-176BF9DAA230}" type="presParOf" srcId="{D78354A8-6A97-4758-9A9C-A3DBB47558CA}" destId="{C66E17BB-8434-42E8-B29A-9A96131AF5AF}" srcOrd="2" destOrd="0" presId="urn:microsoft.com/office/officeart/2018/5/layout/IconLeafLabelList"/>
    <dgm:cxn modelId="{17C579C7-8D94-4060-ABED-387DB6185190}" type="presParOf" srcId="{D78354A8-6A97-4758-9A9C-A3DBB47558CA}" destId="{E676DE34-5E39-476A-85FA-2C3B17EDDC55}" srcOrd="3" destOrd="0" presId="urn:microsoft.com/office/officeart/2018/5/layout/IconLeafLabelList"/>
    <dgm:cxn modelId="{8DDE135F-A434-4FB4-952C-418DCDA6EE87}" type="presParOf" srcId="{E074A246-AF59-4CE4-9C55-9A2BAD28E337}" destId="{5CA38779-CD60-4F91-8F33-8A286891D6E7}" srcOrd="1" destOrd="0" presId="urn:microsoft.com/office/officeart/2018/5/layout/IconLeafLabelList"/>
    <dgm:cxn modelId="{9F16765E-E228-4526-9775-361928AD234D}" type="presParOf" srcId="{E074A246-AF59-4CE4-9C55-9A2BAD28E337}" destId="{89BE0870-972C-46C7-9BCD-FBE941F0D012}" srcOrd="2" destOrd="0" presId="urn:microsoft.com/office/officeart/2018/5/layout/IconLeafLabelList"/>
    <dgm:cxn modelId="{CD90C165-13D8-41E1-B44C-132E99BA8216}" type="presParOf" srcId="{89BE0870-972C-46C7-9BCD-FBE941F0D012}" destId="{D46E67A4-8BD7-4945-9BC0-4D7CC9376AFE}" srcOrd="0" destOrd="0" presId="urn:microsoft.com/office/officeart/2018/5/layout/IconLeafLabelList"/>
    <dgm:cxn modelId="{FE5CCD76-BAE6-4006-9BAA-A9AE7F9AB13D}" type="presParOf" srcId="{89BE0870-972C-46C7-9BCD-FBE941F0D012}" destId="{95EA5987-CB25-44C0-98E9-2C296887CFF3}" srcOrd="1" destOrd="0" presId="urn:microsoft.com/office/officeart/2018/5/layout/IconLeafLabelList"/>
    <dgm:cxn modelId="{FE213746-DF15-4904-96AC-A8F2438441A4}" type="presParOf" srcId="{89BE0870-972C-46C7-9BCD-FBE941F0D012}" destId="{3B9E3051-1F96-4937-9C89-DDFAEE22FBD1}" srcOrd="2" destOrd="0" presId="urn:microsoft.com/office/officeart/2018/5/layout/IconLeafLabelList"/>
    <dgm:cxn modelId="{7089E3B3-2DA2-4C90-92D4-2A5851DE8A0F}" type="presParOf" srcId="{89BE0870-972C-46C7-9BCD-FBE941F0D012}" destId="{FD48C202-9921-4552-9DD5-5E7D6FAF9A26}" srcOrd="3" destOrd="0" presId="urn:microsoft.com/office/officeart/2018/5/layout/IconLeafLabelList"/>
    <dgm:cxn modelId="{2C2EAE5D-A2F3-466A-885E-25AB5780049D}" type="presParOf" srcId="{E074A246-AF59-4CE4-9C55-9A2BAD28E337}" destId="{EE13B8B6-CE7C-4DA7-9CA4-5F0151500B9B}" srcOrd="3" destOrd="0" presId="urn:microsoft.com/office/officeart/2018/5/layout/IconLeafLabelList"/>
    <dgm:cxn modelId="{A635D103-596D-4248-819F-9834E1070E8F}" type="presParOf" srcId="{E074A246-AF59-4CE4-9C55-9A2BAD28E337}" destId="{33402120-D8CB-4B3C-8EC1-E3652A81B7F5}" srcOrd="4" destOrd="0" presId="urn:microsoft.com/office/officeart/2018/5/layout/IconLeafLabelList"/>
    <dgm:cxn modelId="{B86B63EA-19F4-41D7-8B77-A14FDC1B90E6}" type="presParOf" srcId="{33402120-D8CB-4B3C-8EC1-E3652A81B7F5}" destId="{6CC8BDD7-F4CA-4BE2-A111-BBD8DEED3927}" srcOrd="0" destOrd="0" presId="urn:microsoft.com/office/officeart/2018/5/layout/IconLeafLabelList"/>
    <dgm:cxn modelId="{0C829867-355C-4507-A4D2-39224DB3261C}" type="presParOf" srcId="{33402120-D8CB-4B3C-8EC1-E3652A81B7F5}" destId="{9EDEC5F8-F7F4-4415-9C5E-5AA445CAA7B6}" srcOrd="1" destOrd="0" presId="urn:microsoft.com/office/officeart/2018/5/layout/IconLeafLabelList"/>
    <dgm:cxn modelId="{FEFC2AEB-DA78-4EEC-9205-6AB050E9F513}" type="presParOf" srcId="{33402120-D8CB-4B3C-8EC1-E3652A81B7F5}" destId="{019120EB-CE65-4D10-A1D2-FECD509DB9A0}" srcOrd="2" destOrd="0" presId="urn:microsoft.com/office/officeart/2018/5/layout/IconLeafLabelList"/>
    <dgm:cxn modelId="{A6DC078A-1C39-452C-AC42-C0278D938A9C}" type="presParOf" srcId="{33402120-D8CB-4B3C-8EC1-E3652A81B7F5}" destId="{694FECF2-372B-456E-9A7B-1615F6A3AC69}" srcOrd="3" destOrd="0" presId="urn:microsoft.com/office/officeart/2018/5/layout/IconLeafLabelList"/>
    <dgm:cxn modelId="{60E0E8E4-E778-494E-A9B9-2BCA41846AB9}" type="presParOf" srcId="{E074A246-AF59-4CE4-9C55-9A2BAD28E337}" destId="{6C1C36F1-953D-4AFA-8E74-B30A1AEF3F56}" srcOrd="5" destOrd="0" presId="urn:microsoft.com/office/officeart/2018/5/layout/IconLeafLabelList"/>
    <dgm:cxn modelId="{D0CE87D0-1011-470B-9BE8-39B07BAC145F}" type="presParOf" srcId="{E074A246-AF59-4CE4-9C55-9A2BAD28E337}" destId="{0D67D58F-8D85-44F9-8F1F-78FD4A638B47}" srcOrd="6" destOrd="0" presId="urn:microsoft.com/office/officeart/2018/5/layout/IconLeafLabelList"/>
    <dgm:cxn modelId="{2EFF74B2-A103-4D64-BE27-CA1C39327F5B}" type="presParOf" srcId="{0D67D58F-8D85-44F9-8F1F-78FD4A638B47}" destId="{CD504EC2-4634-4788-9BE9-B3E9B078A90E}" srcOrd="0" destOrd="0" presId="urn:microsoft.com/office/officeart/2018/5/layout/IconLeafLabelList"/>
    <dgm:cxn modelId="{93B4225E-84AD-40DB-9288-6F9A734D2C0C}" type="presParOf" srcId="{0D67D58F-8D85-44F9-8F1F-78FD4A638B47}" destId="{DBD19E4F-4798-4C51-8B0C-B274E45A572D}" srcOrd="1" destOrd="0" presId="urn:microsoft.com/office/officeart/2018/5/layout/IconLeafLabelList"/>
    <dgm:cxn modelId="{A24C7C04-8E2C-4044-8718-A485F1C3F204}" type="presParOf" srcId="{0D67D58F-8D85-44F9-8F1F-78FD4A638B47}" destId="{74464D62-3487-4316-8136-36C16848CCDD}" srcOrd="2" destOrd="0" presId="urn:microsoft.com/office/officeart/2018/5/layout/IconLeafLabelList"/>
    <dgm:cxn modelId="{5C3ADA35-BC83-494B-A10C-D1496353DF62}" type="presParOf" srcId="{0D67D58F-8D85-44F9-8F1F-78FD4A638B47}" destId="{8FA4ABCB-7823-4392-93D8-97D6D7FC1B74}" srcOrd="3" destOrd="0" presId="urn:microsoft.com/office/officeart/2018/5/layout/IconLeafLabelList"/>
    <dgm:cxn modelId="{072018B0-5BED-49B0-894D-547F05D25636}" type="presParOf" srcId="{E074A246-AF59-4CE4-9C55-9A2BAD28E337}" destId="{AB340EFF-B6A6-4620-A610-4F714C346D4C}" srcOrd="7" destOrd="0" presId="urn:microsoft.com/office/officeart/2018/5/layout/IconLeafLabelList"/>
    <dgm:cxn modelId="{2A7ECE36-959D-4EA4-AD13-850488F005F2}" type="presParOf" srcId="{E074A246-AF59-4CE4-9C55-9A2BAD28E337}" destId="{E6A05016-4853-4227-A706-26AF656C228F}" srcOrd="8" destOrd="0" presId="urn:microsoft.com/office/officeart/2018/5/layout/IconLeafLabelList"/>
    <dgm:cxn modelId="{05CD6B75-862C-4CA2-A70C-4EDC2C4474BB}" type="presParOf" srcId="{E6A05016-4853-4227-A706-26AF656C228F}" destId="{B113F35A-EE89-4279-9133-E4C9B832E352}" srcOrd="0" destOrd="0" presId="urn:microsoft.com/office/officeart/2018/5/layout/IconLeafLabelList"/>
    <dgm:cxn modelId="{DE2D37F8-9F2B-439C-A8C6-A71FADF922E0}" type="presParOf" srcId="{E6A05016-4853-4227-A706-26AF656C228F}" destId="{302224AC-385F-4A5D-BEFC-1CA975D926A7}" srcOrd="1" destOrd="0" presId="urn:microsoft.com/office/officeart/2018/5/layout/IconLeafLabelList"/>
    <dgm:cxn modelId="{58A34046-055E-4CB0-99FF-B9C7D669C3A0}" type="presParOf" srcId="{E6A05016-4853-4227-A706-26AF656C228F}" destId="{690BA8F2-3C2D-4D80-9541-D9DF91805D8C}" srcOrd="2" destOrd="0" presId="urn:microsoft.com/office/officeart/2018/5/layout/IconLeafLabelList"/>
    <dgm:cxn modelId="{37B765AB-DCB0-4AB6-AF88-EC16F687CFF3}" type="presParOf" srcId="{E6A05016-4853-4227-A706-26AF656C228F}" destId="{F087C131-B3A1-41B1-8647-86C319FB8114}" srcOrd="3" destOrd="0" presId="urn:microsoft.com/office/officeart/2018/5/layout/IconLeafLabelList"/>
    <dgm:cxn modelId="{BA4B0EAE-5BD8-431D-A5D1-A52D39A70DFE}" type="presParOf" srcId="{E074A246-AF59-4CE4-9C55-9A2BAD28E337}" destId="{C93BE594-A328-4C05-8D3B-963B485B1038}" srcOrd="9" destOrd="0" presId="urn:microsoft.com/office/officeart/2018/5/layout/IconLeafLabelList"/>
    <dgm:cxn modelId="{D9E82F78-8F80-4091-8D20-2D35EFAA2296}" type="presParOf" srcId="{E074A246-AF59-4CE4-9C55-9A2BAD28E337}" destId="{A6F0792F-2178-4B96-A369-584010C41F95}" srcOrd="10" destOrd="0" presId="urn:microsoft.com/office/officeart/2018/5/layout/IconLeafLabelList"/>
    <dgm:cxn modelId="{62157282-D885-468A-ADA1-D65EE3372330}" type="presParOf" srcId="{A6F0792F-2178-4B96-A369-584010C41F95}" destId="{47571AC5-8FA1-44E2-A99C-CFEC1C68ECC0}" srcOrd="0" destOrd="0" presId="urn:microsoft.com/office/officeart/2018/5/layout/IconLeafLabelList"/>
    <dgm:cxn modelId="{060FF851-72D5-400C-821F-2D394CEFA12E}" type="presParOf" srcId="{A6F0792F-2178-4B96-A369-584010C41F95}" destId="{1E109C64-3F55-47FD-87FE-C7B3DFA85F35}" srcOrd="1" destOrd="0" presId="urn:microsoft.com/office/officeart/2018/5/layout/IconLeafLabelList"/>
    <dgm:cxn modelId="{A24EFB32-34B8-440C-87C2-19D3696996BA}" type="presParOf" srcId="{A6F0792F-2178-4B96-A369-584010C41F95}" destId="{8940E379-433B-4873-B6BE-9EA8C703013B}" srcOrd="2" destOrd="0" presId="urn:microsoft.com/office/officeart/2018/5/layout/IconLeafLabelList"/>
    <dgm:cxn modelId="{353D19BB-65B5-46A4-8CC1-14EBE0D320C4}" type="presParOf" srcId="{A6F0792F-2178-4B96-A369-584010C41F95}" destId="{626A9977-E984-4769-AD8E-86C9C8555E9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637CBF-BB17-4DA6-B6E0-9E88A4E7390C}" type="doc">
      <dgm:prSet loTypeId="urn:microsoft.com/office/officeart/2005/8/layout/process5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DC909A9-642E-423E-B78C-AE0367815794}">
      <dgm:prSet custT="1"/>
      <dgm:spPr/>
      <dgm:t>
        <a:bodyPr/>
        <a:lstStyle/>
        <a:p>
          <a:r>
            <a:rPr kumimoji="1" lang="en-SG" sz="2000"/>
            <a:t>New content released</a:t>
          </a:r>
          <a:endParaRPr lang="en-US" sz="2000"/>
        </a:p>
      </dgm:t>
    </dgm:pt>
    <dgm:pt modelId="{69DC813A-8003-434A-9576-3C298C5C7BA3}" type="parTrans" cxnId="{F8182EB7-2C5A-430C-9933-C985E330DD30}">
      <dgm:prSet/>
      <dgm:spPr/>
      <dgm:t>
        <a:bodyPr/>
        <a:lstStyle/>
        <a:p>
          <a:endParaRPr lang="en-US"/>
        </a:p>
      </dgm:t>
    </dgm:pt>
    <dgm:pt modelId="{A59CF595-99F7-4E48-AEAC-9E4C71F7B8DD}" type="sibTrans" cxnId="{F8182EB7-2C5A-430C-9933-C985E330DD30}">
      <dgm:prSet/>
      <dgm:spPr/>
      <dgm:t>
        <a:bodyPr/>
        <a:lstStyle/>
        <a:p>
          <a:endParaRPr lang="en-US"/>
        </a:p>
      </dgm:t>
    </dgm:pt>
    <dgm:pt modelId="{B6241269-CD2D-46BD-9CFF-2FD2A2DE3E72}">
      <dgm:prSet custT="1"/>
      <dgm:spPr>
        <a:solidFill>
          <a:schemeClr val="accent2"/>
        </a:solidFill>
      </dgm:spPr>
      <dgm:t>
        <a:bodyPr/>
        <a:lstStyle/>
        <a:p>
          <a:r>
            <a:rPr lang="en-SG" sz="2000"/>
            <a:t>Managers want player sentiment on new content</a:t>
          </a:r>
          <a:endParaRPr lang="en-US" sz="2000"/>
        </a:p>
      </dgm:t>
    </dgm:pt>
    <dgm:pt modelId="{479BF9AB-CFEE-4558-AE8E-C2843EC947DF}" type="parTrans" cxnId="{29198345-9684-4C4D-96D8-E61A7F0D67E2}">
      <dgm:prSet/>
      <dgm:spPr/>
      <dgm:t>
        <a:bodyPr/>
        <a:lstStyle/>
        <a:p>
          <a:endParaRPr lang="en-US"/>
        </a:p>
      </dgm:t>
    </dgm:pt>
    <dgm:pt modelId="{EE0F41ED-3225-40FB-A5CD-6FE147234654}" type="sibTrans" cxnId="{29198345-9684-4C4D-96D8-E61A7F0D67E2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099D3E39-3CFB-4683-BA1F-FF695FB13EA9}">
      <dgm:prSet custT="1"/>
      <dgm:spPr>
        <a:solidFill>
          <a:schemeClr val="accent4"/>
        </a:solidFill>
      </dgm:spPr>
      <dgm:t>
        <a:bodyPr/>
        <a:lstStyle/>
        <a:p>
          <a:r>
            <a:rPr lang="en-SG" sz="2000"/>
            <a:t>Executives talk to veterans and/or trawl forums manually</a:t>
          </a:r>
          <a:endParaRPr lang="en-US" sz="2000"/>
        </a:p>
      </dgm:t>
    </dgm:pt>
    <dgm:pt modelId="{2CBD13E2-3674-4E27-AE99-80C8D76D660D}" type="parTrans" cxnId="{7CC6BD8F-22DA-4E12-B917-0625BA80EA2A}">
      <dgm:prSet/>
      <dgm:spPr/>
      <dgm:t>
        <a:bodyPr/>
        <a:lstStyle/>
        <a:p>
          <a:endParaRPr lang="en-US"/>
        </a:p>
      </dgm:t>
    </dgm:pt>
    <dgm:pt modelId="{E2E0D28F-36F4-492B-B10B-6EEC93B4E3C6}" type="sibTrans" cxnId="{7CC6BD8F-22DA-4E12-B917-0625BA80EA2A}">
      <dgm:prSet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DD29CA87-22CA-4570-9E9C-F00A4461D256}">
      <dgm:prSet custT="1"/>
      <dgm:spPr>
        <a:solidFill>
          <a:schemeClr val="accent4"/>
        </a:solidFill>
      </dgm:spPr>
      <dgm:t>
        <a:bodyPr/>
        <a:lstStyle/>
        <a:p>
          <a:r>
            <a:rPr lang="en-SG" sz="2000"/>
            <a:t>Veterans cannot represent whole player base</a:t>
          </a:r>
          <a:endParaRPr lang="en-US" sz="2000"/>
        </a:p>
      </dgm:t>
    </dgm:pt>
    <dgm:pt modelId="{0F535057-BD2D-4434-849F-0AAD5861695C}" type="parTrans" cxnId="{75FFB689-01D1-44E9-BDE7-7E569030D419}">
      <dgm:prSet/>
      <dgm:spPr/>
      <dgm:t>
        <a:bodyPr/>
        <a:lstStyle/>
        <a:p>
          <a:endParaRPr lang="en-US"/>
        </a:p>
      </dgm:t>
    </dgm:pt>
    <dgm:pt modelId="{B50015EA-50C8-4241-9951-5895E7CE10D7}" type="sibTrans" cxnId="{75FFB689-01D1-44E9-BDE7-7E569030D419}">
      <dgm:prSet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38FFA72B-5E4A-4336-96A6-2DD26D720009}">
      <dgm:prSet custT="1"/>
      <dgm:spPr>
        <a:solidFill>
          <a:schemeClr val="accent4"/>
        </a:solidFill>
      </dgm:spPr>
      <dgm:t>
        <a:bodyPr/>
        <a:lstStyle/>
        <a:p>
          <a:r>
            <a:rPr lang="en-SG" sz="2000"/>
            <a:t>Not practical to read 10,000 forum posts</a:t>
          </a:r>
          <a:endParaRPr lang="en-US" sz="2000"/>
        </a:p>
      </dgm:t>
    </dgm:pt>
    <dgm:pt modelId="{F3F841C5-C0D6-47D6-82A9-FD5A4F5E31B8}" type="parTrans" cxnId="{38AF3F04-2371-4D24-808D-26CE9B141383}">
      <dgm:prSet/>
      <dgm:spPr/>
      <dgm:t>
        <a:bodyPr/>
        <a:lstStyle/>
        <a:p>
          <a:endParaRPr kumimoji="1" lang="ja-JP" altLang="en-US"/>
        </a:p>
      </dgm:t>
    </dgm:pt>
    <dgm:pt modelId="{2D096B9E-B35C-4A98-AC0D-A5913DAD5CDC}" type="sibTrans" cxnId="{38AF3F04-2371-4D24-808D-26CE9B141383}">
      <dgm:prSet/>
      <dgm:spPr>
        <a:solidFill>
          <a:schemeClr val="accent4"/>
        </a:solidFill>
      </dgm:spPr>
      <dgm:t>
        <a:bodyPr/>
        <a:lstStyle/>
        <a:p>
          <a:endParaRPr kumimoji="1" lang="ja-JP" altLang="en-US"/>
        </a:p>
      </dgm:t>
    </dgm:pt>
    <dgm:pt modelId="{3AF46B4B-7E85-4E2D-BD43-4C8AC51694BE}">
      <dgm:prSet custT="1"/>
      <dgm:spPr>
        <a:solidFill>
          <a:schemeClr val="accent4"/>
        </a:solidFill>
      </dgm:spPr>
      <dgm:t>
        <a:bodyPr/>
        <a:lstStyle/>
        <a:p>
          <a:r>
            <a:rPr lang="en-SG" sz="2000"/>
            <a:t>“Best guess” from brief skim of news, forums &amp; social media</a:t>
          </a:r>
          <a:endParaRPr lang="en-US" sz="2000"/>
        </a:p>
      </dgm:t>
    </dgm:pt>
    <dgm:pt modelId="{2EBB73AD-B6FD-4C0E-9779-5B05FE4F0C3E}" type="parTrans" cxnId="{AD8833C6-068E-4E96-85B7-24E57B947820}">
      <dgm:prSet/>
      <dgm:spPr/>
      <dgm:t>
        <a:bodyPr/>
        <a:lstStyle/>
        <a:p>
          <a:endParaRPr kumimoji="1" lang="ja-JP" altLang="en-US"/>
        </a:p>
      </dgm:t>
    </dgm:pt>
    <dgm:pt modelId="{A7938FB1-F122-4B7C-8F60-6569EB1D482F}" type="sibTrans" cxnId="{AD8833C6-068E-4E96-85B7-24E57B947820}">
      <dgm:prSet/>
      <dgm:spPr>
        <a:solidFill>
          <a:schemeClr val="accent4"/>
        </a:solidFill>
      </dgm:spPr>
      <dgm:t>
        <a:bodyPr/>
        <a:lstStyle/>
        <a:p>
          <a:endParaRPr kumimoji="1" lang="ja-JP" altLang="en-US"/>
        </a:p>
      </dgm:t>
    </dgm:pt>
    <dgm:pt modelId="{730FDD44-B23C-4F0E-8468-F301F7CF8527}">
      <dgm:prSet custT="1"/>
      <dgm:spPr/>
      <dgm:t>
        <a:bodyPr/>
        <a:lstStyle/>
        <a:p>
          <a:r>
            <a:rPr lang="en-SG" sz="2000"/>
            <a:t>Cannot confidently ascertain player sentiment</a:t>
          </a:r>
          <a:endParaRPr lang="en-US" sz="2000"/>
        </a:p>
      </dgm:t>
    </dgm:pt>
    <dgm:pt modelId="{5B7F29A0-2A37-48D2-9FC8-9BA43D009C0E}" type="parTrans" cxnId="{04090C0C-93D3-4920-8A1B-96CC7F83B486}">
      <dgm:prSet/>
      <dgm:spPr/>
      <dgm:t>
        <a:bodyPr/>
        <a:lstStyle/>
        <a:p>
          <a:endParaRPr kumimoji="1" lang="ja-JP" altLang="en-US"/>
        </a:p>
      </dgm:t>
    </dgm:pt>
    <dgm:pt modelId="{7F3B284B-013C-4D7A-9ED7-790DF19CF19C}" type="sibTrans" cxnId="{04090C0C-93D3-4920-8A1B-96CC7F83B486}">
      <dgm:prSet/>
      <dgm:spPr/>
      <dgm:t>
        <a:bodyPr/>
        <a:lstStyle/>
        <a:p>
          <a:endParaRPr kumimoji="1" lang="ja-JP" altLang="en-US"/>
        </a:p>
      </dgm:t>
    </dgm:pt>
    <dgm:pt modelId="{DBEFFEA1-E52A-4F17-BAAE-EFAFD3995990}">
      <dgm:prSet/>
      <dgm:spPr>
        <a:solidFill>
          <a:schemeClr val="accent3"/>
        </a:solidFill>
      </dgm:spPr>
      <dgm:t>
        <a:bodyPr/>
        <a:lstStyle/>
        <a:p>
          <a:r>
            <a:rPr lang="en-SG"/>
            <a:t>Recommended actions may not be what players want</a:t>
          </a:r>
          <a:endParaRPr lang="en-US"/>
        </a:p>
      </dgm:t>
    </dgm:pt>
    <dgm:pt modelId="{0040DC14-0E84-4A2C-82AD-B38A07290D97}" type="parTrans" cxnId="{143CE77C-3209-43F8-927A-4C8AC46DF7E5}">
      <dgm:prSet/>
      <dgm:spPr/>
      <dgm:t>
        <a:bodyPr/>
        <a:lstStyle/>
        <a:p>
          <a:endParaRPr kumimoji="1" lang="ja-JP" altLang="en-US"/>
        </a:p>
      </dgm:t>
    </dgm:pt>
    <dgm:pt modelId="{A9E8F1EF-E16D-4827-816E-0C0D2D99C77D}" type="sibTrans" cxnId="{143CE77C-3209-43F8-927A-4C8AC46DF7E5}">
      <dgm:prSet/>
      <dgm:spPr/>
      <dgm:t>
        <a:bodyPr/>
        <a:lstStyle/>
        <a:p>
          <a:endParaRPr kumimoji="1" lang="ja-JP" altLang="en-US"/>
        </a:p>
      </dgm:t>
    </dgm:pt>
    <dgm:pt modelId="{62D737C3-4127-45F8-A1E9-97A811771C38}" type="pres">
      <dgm:prSet presAssocID="{5F637CBF-BB17-4DA6-B6E0-9E88A4E7390C}" presName="diagram" presStyleCnt="0">
        <dgm:presLayoutVars>
          <dgm:dir/>
          <dgm:resizeHandles val="exact"/>
        </dgm:presLayoutVars>
      </dgm:prSet>
      <dgm:spPr/>
    </dgm:pt>
    <dgm:pt modelId="{7DC558DA-EC4C-4D0D-B669-4BEC00940832}" type="pres">
      <dgm:prSet presAssocID="{4DC909A9-642E-423E-B78C-AE0367815794}" presName="node" presStyleLbl="node1" presStyleIdx="0" presStyleCnt="8">
        <dgm:presLayoutVars>
          <dgm:bulletEnabled val="1"/>
        </dgm:presLayoutVars>
      </dgm:prSet>
      <dgm:spPr/>
    </dgm:pt>
    <dgm:pt modelId="{30B2D163-EBC3-40BD-8069-9899FC89DC2B}" type="pres">
      <dgm:prSet presAssocID="{A59CF595-99F7-4E48-AEAC-9E4C71F7B8DD}" presName="sibTrans" presStyleLbl="sibTrans2D1" presStyleIdx="0" presStyleCnt="7"/>
      <dgm:spPr/>
    </dgm:pt>
    <dgm:pt modelId="{27F8E1CC-5FDC-4A76-9069-6A6EB807B9E9}" type="pres">
      <dgm:prSet presAssocID="{A59CF595-99F7-4E48-AEAC-9E4C71F7B8DD}" presName="connectorText" presStyleLbl="sibTrans2D1" presStyleIdx="0" presStyleCnt="7"/>
      <dgm:spPr/>
    </dgm:pt>
    <dgm:pt modelId="{61610B2A-F7FB-4F72-9FFE-A425E5569374}" type="pres">
      <dgm:prSet presAssocID="{B6241269-CD2D-46BD-9CFF-2FD2A2DE3E72}" presName="node" presStyleLbl="node1" presStyleIdx="1" presStyleCnt="8">
        <dgm:presLayoutVars>
          <dgm:bulletEnabled val="1"/>
        </dgm:presLayoutVars>
      </dgm:prSet>
      <dgm:spPr/>
    </dgm:pt>
    <dgm:pt modelId="{33B5CEEB-B3CB-4F01-A178-DA03F764237B}" type="pres">
      <dgm:prSet presAssocID="{EE0F41ED-3225-40FB-A5CD-6FE147234654}" presName="sibTrans" presStyleLbl="sibTrans2D1" presStyleIdx="1" presStyleCnt="7"/>
      <dgm:spPr/>
    </dgm:pt>
    <dgm:pt modelId="{3F5487AF-4C32-4C50-BFBA-14694A651C3F}" type="pres">
      <dgm:prSet presAssocID="{EE0F41ED-3225-40FB-A5CD-6FE147234654}" presName="connectorText" presStyleLbl="sibTrans2D1" presStyleIdx="1" presStyleCnt="7"/>
      <dgm:spPr/>
    </dgm:pt>
    <dgm:pt modelId="{E1A6352F-56B8-4C8F-A71D-3D154C2E539F}" type="pres">
      <dgm:prSet presAssocID="{099D3E39-3CFB-4683-BA1F-FF695FB13EA9}" presName="node" presStyleLbl="node1" presStyleIdx="2" presStyleCnt="8">
        <dgm:presLayoutVars>
          <dgm:bulletEnabled val="1"/>
        </dgm:presLayoutVars>
      </dgm:prSet>
      <dgm:spPr/>
    </dgm:pt>
    <dgm:pt modelId="{6F37FAD5-9DB7-4E14-96AC-2CDEC72269A5}" type="pres">
      <dgm:prSet presAssocID="{E2E0D28F-36F4-492B-B10B-6EEC93B4E3C6}" presName="sibTrans" presStyleLbl="sibTrans2D1" presStyleIdx="2" presStyleCnt="7"/>
      <dgm:spPr/>
    </dgm:pt>
    <dgm:pt modelId="{30E79AC1-CC21-42BE-9AA8-3EC79AC5B2DE}" type="pres">
      <dgm:prSet presAssocID="{E2E0D28F-36F4-492B-B10B-6EEC93B4E3C6}" presName="connectorText" presStyleLbl="sibTrans2D1" presStyleIdx="2" presStyleCnt="7"/>
      <dgm:spPr/>
    </dgm:pt>
    <dgm:pt modelId="{47F5B251-7EE6-4AF6-B3B6-A1082E1AA80D}" type="pres">
      <dgm:prSet presAssocID="{DD29CA87-22CA-4570-9E9C-F00A4461D256}" presName="node" presStyleLbl="node1" presStyleIdx="3" presStyleCnt="8">
        <dgm:presLayoutVars>
          <dgm:bulletEnabled val="1"/>
        </dgm:presLayoutVars>
      </dgm:prSet>
      <dgm:spPr/>
    </dgm:pt>
    <dgm:pt modelId="{36575DA7-69C6-48E8-A9A9-DE3F992EEF35}" type="pres">
      <dgm:prSet presAssocID="{B50015EA-50C8-4241-9951-5895E7CE10D7}" presName="sibTrans" presStyleLbl="sibTrans2D1" presStyleIdx="3" presStyleCnt="7"/>
      <dgm:spPr/>
    </dgm:pt>
    <dgm:pt modelId="{00B25986-F17A-4814-9DA0-B11CCA41C483}" type="pres">
      <dgm:prSet presAssocID="{B50015EA-50C8-4241-9951-5895E7CE10D7}" presName="connectorText" presStyleLbl="sibTrans2D1" presStyleIdx="3" presStyleCnt="7"/>
      <dgm:spPr/>
    </dgm:pt>
    <dgm:pt modelId="{22E693F8-D126-4447-9CC6-2EA13E51D61A}" type="pres">
      <dgm:prSet presAssocID="{38FFA72B-5E4A-4336-96A6-2DD26D720009}" presName="node" presStyleLbl="node1" presStyleIdx="4" presStyleCnt="8">
        <dgm:presLayoutVars>
          <dgm:bulletEnabled val="1"/>
        </dgm:presLayoutVars>
      </dgm:prSet>
      <dgm:spPr/>
    </dgm:pt>
    <dgm:pt modelId="{E9015658-FD6D-4AB4-A541-620A73BF67F9}" type="pres">
      <dgm:prSet presAssocID="{2D096B9E-B35C-4A98-AC0D-A5913DAD5CDC}" presName="sibTrans" presStyleLbl="sibTrans2D1" presStyleIdx="4" presStyleCnt="7"/>
      <dgm:spPr/>
    </dgm:pt>
    <dgm:pt modelId="{39B0F9EA-BAF9-4FC8-B442-35518952CB98}" type="pres">
      <dgm:prSet presAssocID="{2D096B9E-B35C-4A98-AC0D-A5913DAD5CDC}" presName="connectorText" presStyleLbl="sibTrans2D1" presStyleIdx="4" presStyleCnt="7"/>
      <dgm:spPr/>
    </dgm:pt>
    <dgm:pt modelId="{DBD337BC-3D89-4517-9991-25EAB77767DC}" type="pres">
      <dgm:prSet presAssocID="{3AF46B4B-7E85-4E2D-BD43-4C8AC51694BE}" presName="node" presStyleLbl="node1" presStyleIdx="5" presStyleCnt="8">
        <dgm:presLayoutVars>
          <dgm:bulletEnabled val="1"/>
        </dgm:presLayoutVars>
      </dgm:prSet>
      <dgm:spPr/>
    </dgm:pt>
    <dgm:pt modelId="{919B00EA-763A-465D-BB43-3B1D0B0349B2}" type="pres">
      <dgm:prSet presAssocID="{A7938FB1-F122-4B7C-8F60-6569EB1D482F}" presName="sibTrans" presStyleLbl="sibTrans2D1" presStyleIdx="5" presStyleCnt="7"/>
      <dgm:spPr/>
    </dgm:pt>
    <dgm:pt modelId="{FEE86CD3-F967-443B-9DEE-FC8DCFBFABB4}" type="pres">
      <dgm:prSet presAssocID="{A7938FB1-F122-4B7C-8F60-6569EB1D482F}" presName="connectorText" presStyleLbl="sibTrans2D1" presStyleIdx="5" presStyleCnt="7"/>
      <dgm:spPr/>
    </dgm:pt>
    <dgm:pt modelId="{0C97DC76-6D88-477E-A94D-C6F9A2B4716C}" type="pres">
      <dgm:prSet presAssocID="{730FDD44-B23C-4F0E-8468-F301F7CF8527}" presName="node" presStyleLbl="node1" presStyleIdx="6" presStyleCnt="8">
        <dgm:presLayoutVars>
          <dgm:bulletEnabled val="1"/>
        </dgm:presLayoutVars>
      </dgm:prSet>
      <dgm:spPr/>
    </dgm:pt>
    <dgm:pt modelId="{E96E1A3C-1C3C-41B3-8293-56CD39759373}" type="pres">
      <dgm:prSet presAssocID="{7F3B284B-013C-4D7A-9ED7-790DF19CF19C}" presName="sibTrans" presStyleLbl="sibTrans2D1" presStyleIdx="6" presStyleCnt="7"/>
      <dgm:spPr/>
    </dgm:pt>
    <dgm:pt modelId="{EAC3AF8B-4C03-4197-B875-DC97E73B8DC1}" type="pres">
      <dgm:prSet presAssocID="{7F3B284B-013C-4D7A-9ED7-790DF19CF19C}" presName="connectorText" presStyleLbl="sibTrans2D1" presStyleIdx="6" presStyleCnt="7"/>
      <dgm:spPr/>
    </dgm:pt>
    <dgm:pt modelId="{09A680D8-C664-4DAC-A4A8-836A58EE3096}" type="pres">
      <dgm:prSet presAssocID="{DBEFFEA1-E52A-4F17-BAAE-EFAFD3995990}" presName="node" presStyleLbl="node1" presStyleIdx="7" presStyleCnt="8">
        <dgm:presLayoutVars>
          <dgm:bulletEnabled val="1"/>
        </dgm:presLayoutVars>
      </dgm:prSet>
      <dgm:spPr/>
    </dgm:pt>
  </dgm:ptLst>
  <dgm:cxnLst>
    <dgm:cxn modelId="{38AF3F04-2371-4D24-808D-26CE9B141383}" srcId="{5F637CBF-BB17-4DA6-B6E0-9E88A4E7390C}" destId="{38FFA72B-5E4A-4336-96A6-2DD26D720009}" srcOrd="4" destOrd="0" parTransId="{F3F841C5-C0D6-47D6-82A9-FD5A4F5E31B8}" sibTransId="{2D096B9E-B35C-4A98-AC0D-A5913DAD5CDC}"/>
    <dgm:cxn modelId="{6157D30A-E018-4E46-B289-D7F819B561D9}" type="presOf" srcId="{099D3E39-3CFB-4683-BA1F-FF695FB13EA9}" destId="{E1A6352F-56B8-4C8F-A71D-3D154C2E539F}" srcOrd="0" destOrd="0" presId="urn:microsoft.com/office/officeart/2005/8/layout/process5"/>
    <dgm:cxn modelId="{04090C0C-93D3-4920-8A1B-96CC7F83B486}" srcId="{5F637CBF-BB17-4DA6-B6E0-9E88A4E7390C}" destId="{730FDD44-B23C-4F0E-8468-F301F7CF8527}" srcOrd="6" destOrd="0" parTransId="{5B7F29A0-2A37-48D2-9FC8-9BA43D009C0E}" sibTransId="{7F3B284B-013C-4D7A-9ED7-790DF19CF19C}"/>
    <dgm:cxn modelId="{675D810C-B1B1-46E1-A437-156389BCFB74}" type="presOf" srcId="{EE0F41ED-3225-40FB-A5CD-6FE147234654}" destId="{3F5487AF-4C32-4C50-BFBA-14694A651C3F}" srcOrd="1" destOrd="0" presId="urn:microsoft.com/office/officeart/2005/8/layout/process5"/>
    <dgm:cxn modelId="{9E164C15-666C-43A2-9033-B59BD141A4F1}" type="presOf" srcId="{EE0F41ED-3225-40FB-A5CD-6FE147234654}" destId="{33B5CEEB-B3CB-4F01-A178-DA03F764237B}" srcOrd="0" destOrd="0" presId="urn:microsoft.com/office/officeart/2005/8/layout/process5"/>
    <dgm:cxn modelId="{831B681E-2FA3-4B5B-BAD1-D6BEDD859106}" type="presOf" srcId="{DBEFFEA1-E52A-4F17-BAAE-EFAFD3995990}" destId="{09A680D8-C664-4DAC-A4A8-836A58EE3096}" srcOrd="0" destOrd="0" presId="urn:microsoft.com/office/officeart/2005/8/layout/process5"/>
    <dgm:cxn modelId="{26CA2D2B-A2CC-48B0-908F-FE44B2FF4685}" type="presOf" srcId="{730FDD44-B23C-4F0E-8468-F301F7CF8527}" destId="{0C97DC76-6D88-477E-A94D-C6F9A2B4716C}" srcOrd="0" destOrd="0" presId="urn:microsoft.com/office/officeart/2005/8/layout/process5"/>
    <dgm:cxn modelId="{70102D3C-BE49-42F0-AB2D-ADF174DC41E8}" type="presOf" srcId="{5F637CBF-BB17-4DA6-B6E0-9E88A4E7390C}" destId="{62D737C3-4127-45F8-A1E9-97A811771C38}" srcOrd="0" destOrd="0" presId="urn:microsoft.com/office/officeart/2005/8/layout/process5"/>
    <dgm:cxn modelId="{29198345-9684-4C4D-96D8-E61A7F0D67E2}" srcId="{5F637CBF-BB17-4DA6-B6E0-9E88A4E7390C}" destId="{B6241269-CD2D-46BD-9CFF-2FD2A2DE3E72}" srcOrd="1" destOrd="0" parTransId="{479BF9AB-CFEE-4558-AE8E-C2843EC947DF}" sibTransId="{EE0F41ED-3225-40FB-A5CD-6FE147234654}"/>
    <dgm:cxn modelId="{DBCFEE68-92BB-431F-BB8E-532925CCE9E9}" type="presOf" srcId="{4DC909A9-642E-423E-B78C-AE0367815794}" destId="{7DC558DA-EC4C-4D0D-B669-4BEC00940832}" srcOrd="0" destOrd="0" presId="urn:microsoft.com/office/officeart/2005/8/layout/process5"/>
    <dgm:cxn modelId="{2AC81949-1AB8-423D-9B44-28C3994F147E}" type="presOf" srcId="{E2E0D28F-36F4-492B-B10B-6EEC93B4E3C6}" destId="{30E79AC1-CC21-42BE-9AA8-3EC79AC5B2DE}" srcOrd="1" destOrd="0" presId="urn:microsoft.com/office/officeart/2005/8/layout/process5"/>
    <dgm:cxn modelId="{08AE4251-8491-49CD-8BC5-27E0D2E45790}" type="presOf" srcId="{2D096B9E-B35C-4A98-AC0D-A5913DAD5CDC}" destId="{E9015658-FD6D-4AB4-A541-620A73BF67F9}" srcOrd="0" destOrd="0" presId="urn:microsoft.com/office/officeart/2005/8/layout/process5"/>
    <dgm:cxn modelId="{7AE32477-6795-42C4-86AC-76E15AC24649}" type="presOf" srcId="{7F3B284B-013C-4D7A-9ED7-790DF19CF19C}" destId="{E96E1A3C-1C3C-41B3-8293-56CD39759373}" srcOrd="0" destOrd="0" presId="urn:microsoft.com/office/officeart/2005/8/layout/process5"/>
    <dgm:cxn modelId="{741B0B5A-3596-48A0-8F33-4C911082C106}" type="presOf" srcId="{2D096B9E-B35C-4A98-AC0D-A5913DAD5CDC}" destId="{39B0F9EA-BAF9-4FC8-B442-35518952CB98}" srcOrd="1" destOrd="0" presId="urn:microsoft.com/office/officeart/2005/8/layout/process5"/>
    <dgm:cxn modelId="{143CE77C-3209-43F8-927A-4C8AC46DF7E5}" srcId="{5F637CBF-BB17-4DA6-B6E0-9E88A4E7390C}" destId="{DBEFFEA1-E52A-4F17-BAAE-EFAFD3995990}" srcOrd="7" destOrd="0" parTransId="{0040DC14-0E84-4A2C-82AD-B38A07290D97}" sibTransId="{A9E8F1EF-E16D-4827-816E-0C0D2D99C77D}"/>
    <dgm:cxn modelId="{B71E6E85-DFAC-4B29-BA26-669B0F80F271}" type="presOf" srcId="{3AF46B4B-7E85-4E2D-BD43-4C8AC51694BE}" destId="{DBD337BC-3D89-4517-9991-25EAB77767DC}" srcOrd="0" destOrd="0" presId="urn:microsoft.com/office/officeart/2005/8/layout/process5"/>
    <dgm:cxn modelId="{75FFB689-01D1-44E9-BDE7-7E569030D419}" srcId="{5F637CBF-BB17-4DA6-B6E0-9E88A4E7390C}" destId="{DD29CA87-22CA-4570-9E9C-F00A4461D256}" srcOrd="3" destOrd="0" parTransId="{0F535057-BD2D-4434-849F-0AAD5861695C}" sibTransId="{B50015EA-50C8-4241-9951-5895E7CE10D7}"/>
    <dgm:cxn modelId="{7CC6BD8F-22DA-4E12-B917-0625BA80EA2A}" srcId="{5F637CBF-BB17-4DA6-B6E0-9E88A4E7390C}" destId="{099D3E39-3CFB-4683-BA1F-FF695FB13EA9}" srcOrd="2" destOrd="0" parTransId="{2CBD13E2-3674-4E27-AE99-80C8D76D660D}" sibTransId="{E2E0D28F-36F4-492B-B10B-6EEC93B4E3C6}"/>
    <dgm:cxn modelId="{3BD27C96-47E5-4727-9E80-FC0C15EADA6A}" type="presOf" srcId="{7F3B284B-013C-4D7A-9ED7-790DF19CF19C}" destId="{EAC3AF8B-4C03-4197-B875-DC97E73B8DC1}" srcOrd="1" destOrd="0" presId="urn:microsoft.com/office/officeart/2005/8/layout/process5"/>
    <dgm:cxn modelId="{DE237C97-5C15-45CB-8C70-0DF0A90FABA9}" type="presOf" srcId="{B50015EA-50C8-4241-9951-5895E7CE10D7}" destId="{00B25986-F17A-4814-9DA0-B11CCA41C483}" srcOrd="1" destOrd="0" presId="urn:microsoft.com/office/officeart/2005/8/layout/process5"/>
    <dgm:cxn modelId="{572C11A3-5ECC-4844-8F6E-26D409974180}" type="presOf" srcId="{38FFA72B-5E4A-4336-96A6-2DD26D720009}" destId="{22E693F8-D126-4447-9CC6-2EA13E51D61A}" srcOrd="0" destOrd="0" presId="urn:microsoft.com/office/officeart/2005/8/layout/process5"/>
    <dgm:cxn modelId="{A6156AB3-654F-473E-A53E-C4FCBF03758F}" type="presOf" srcId="{DD29CA87-22CA-4570-9E9C-F00A4461D256}" destId="{47F5B251-7EE6-4AF6-B3B6-A1082E1AA80D}" srcOrd="0" destOrd="0" presId="urn:microsoft.com/office/officeart/2005/8/layout/process5"/>
    <dgm:cxn modelId="{F8182EB7-2C5A-430C-9933-C985E330DD30}" srcId="{5F637CBF-BB17-4DA6-B6E0-9E88A4E7390C}" destId="{4DC909A9-642E-423E-B78C-AE0367815794}" srcOrd="0" destOrd="0" parTransId="{69DC813A-8003-434A-9576-3C298C5C7BA3}" sibTransId="{A59CF595-99F7-4E48-AEAC-9E4C71F7B8DD}"/>
    <dgm:cxn modelId="{07A5E0C0-6591-461F-9ED5-8956394771F4}" type="presOf" srcId="{B6241269-CD2D-46BD-9CFF-2FD2A2DE3E72}" destId="{61610B2A-F7FB-4F72-9FFE-A425E5569374}" srcOrd="0" destOrd="0" presId="urn:microsoft.com/office/officeart/2005/8/layout/process5"/>
    <dgm:cxn modelId="{AD8833C6-068E-4E96-85B7-24E57B947820}" srcId="{5F637CBF-BB17-4DA6-B6E0-9E88A4E7390C}" destId="{3AF46B4B-7E85-4E2D-BD43-4C8AC51694BE}" srcOrd="5" destOrd="0" parTransId="{2EBB73AD-B6FD-4C0E-9779-5B05FE4F0C3E}" sibTransId="{A7938FB1-F122-4B7C-8F60-6569EB1D482F}"/>
    <dgm:cxn modelId="{BD7117D7-692A-4A68-8D7F-9E5EA96028FD}" type="presOf" srcId="{B50015EA-50C8-4241-9951-5895E7CE10D7}" destId="{36575DA7-69C6-48E8-A9A9-DE3F992EEF35}" srcOrd="0" destOrd="0" presId="urn:microsoft.com/office/officeart/2005/8/layout/process5"/>
    <dgm:cxn modelId="{FD5876E5-02A8-4674-8E6A-0A05C8B868F5}" type="presOf" srcId="{E2E0D28F-36F4-492B-B10B-6EEC93B4E3C6}" destId="{6F37FAD5-9DB7-4E14-96AC-2CDEC72269A5}" srcOrd="0" destOrd="0" presId="urn:microsoft.com/office/officeart/2005/8/layout/process5"/>
    <dgm:cxn modelId="{7C4834E8-3C71-417F-9663-5C57A7279E5C}" type="presOf" srcId="{A59CF595-99F7-4E48-AEAC-9E4C71F7B8DD}" destId="{30B2D163-EBC3-40BD-8069-9899FC89DC2B}" srcOrd="0" destOrd="0" presId="urn:microsoft.com/office/officeart/2005/8/layout/process5"/>
    <dgm:cxn modelId="{67154AF0-891F-4DAE-983E-B21645CFA38B}" type="presOf" srcId="{A59CF595-99F7-4E48-AEAC-9E4C71F7B8DD}" destId="{27F8E1CC-5FDC-4A76-9069-6A6EB807B9E9}" srcOrd="1" destOrd="0" presId="urn:microsoft.com/office/officeart/2005/8/layout/process5"/>
    <dgm:cxn modelId="{E49FD2F9-3371-4434-867A-ADB16B496481}" type="presOf" srcId="{A7938FB1-F122-4B7C-8F60-6569EB1D482F}" destId="{919B00EA-763A-465D-BB43-3B1D0B0349B2}" srcOrd="0" destOrd="0" presId="urn:microsoft.com/office/officeart/2005/8/layout/process5"/>
    <dgm:cxn modelId="{BA74C8FF-CE79-4A46-8F38-0957E9B5F918}" type="presOf" srcId="{A7938FB1-F122-4B7C-8F60-6569EB1D482F}" destId="{FEE86CD3-F967-443B-9DEE-FC8DCFBFABB4}" srcOrd="1" destOrd="0" presId="urn:microsoft.com/office/officeart/2005/8/layout/process5"/>
    <dgm:cxn modelId="{7CFA4E93-6022-4DE5-B6D3-1A0D76EBE574}" type="presParOf" srcId="{62D737C3-4127-45F8-A1E9-97A811771C38}" destId="{7DC558DA-EC4C-4D0D-B669-4BEC00940832}" srcOrd="0" destOrd="0" presId="urn:microsoft.com/office/officeart/2005/8/layout/process5"/>
    <dgm:cxn modelId="{1A3C482E-7239-4D92-8E62-3996D88F3905}" type="presParOf" srcId="{62D737C3-4127-45F8-A1E9-97A811771C38}" destId="{30B2D163-EBC3-40BD-8069-9899FC89DC2B}" srcOrd="1" destOrd="0" presId="urn:microsoft.com/office/officeart/2005/8/layout/process5"/>
    <dgm:cxn modelId="{6E95B4FD-175F-4AAD-AE75-F627A0ADA590}" type="presParOf" srcId="{30B2D163-EBC3-40BD-8069-9899FC89DC2B}" destId="{27F8E1CC-5FDC-4A76-9069-6A6EB807B9E9}" srcOrd="0" destOrd="0" presId="urn:microsoft.com/office/officeart/2005/8/layout/process5"/>
    <dgm:cxn modelId="{C8935B28-970D-4852-8DC1-FE7A759A3C2B}" type="presParOf" srcId="{62D737C3-4127-45F8-A1E9-97A811771C38}" destId="{61610B2A-F7FB-4F72-9FFE-A425E5569374}" srcOrd="2" destOrd="0" presId="urn:microsoft.com/office/officeart/2005/8/layout/process5"/>
    <dgm:cxn modelId="{BA703A07-EE3A-4C9F-936B-727458BF787A}" type="presParOf" srcId="{62D737C3-4127-45F8-A1E9-97A811771C38}" destId="{33B5CEEB-B3CB-4F01-A178-DA03F764237B}" srcOrd="3" destOrd="0" presId="urn:microsoft.com/office/officeart/2005/8/layout/process5"/>
    <dgm:cxn modelId="{110006CC-B3D6-44D5-9DD2-2CF878128EE0}" type="presParOf" srcId="{33B5CEEB-B3CB-4F01-A178-DA03F764237B}" destId="{3F5487AF-4C32-4C50-BFBA-14694A651C3F}" srcOrd="0" destOrd="0" presId="urn:microsoft.com/office/officeart/2005/8/layout/process5"/>
    <dgm:cxn modelId="{E4A30C21-09AE-4DE5-AC09-A1C032C983B1}" type="presParOf" srcId="{62D737C3-4127-45F8-A1E9-97A811771C38}" destId="{E1A6352F-56B8-4C8F-A71D-3D154C2E539F}" srcOrd="4" destOrd="0" presId="urn:microsoft.com/office/officeart/2005/8/layout/process5"/>
    <dgm:cxn modelId="{BF20C8AE-17A7-4E8C-AA2F-1E6AA1134576}" type="presParOf" srcId="{62D737C3-4127-45F8-A1E9-97A811771C38}" destId="{6F37FAD5-9DB7-4E14-96AC-2CDEC72269A5}" srcOrd="5" destOrd="0" presId="urn:microsoft.com/office/officeart/2005/8/layout/process5"/>
    <dgm:cxn modelId="{E3A6CC10-8F22-4EEA-B906-E289290CAFF8}" type="presParOf" srcId="{6F37FAD5-9DB7-4E14-96AC-2CDEC72269A5}" destId="{30E79AC1-CC21-42BE-9AA8-3EC79AC5B2DE}" srcOrd="0" destOrd="0" presId="urn:microsoft.com/office/officeart/2005/8/layout/process5"/>
    <dgm:cxn modelId="{852FED08-C920-41B4-85FB-1FBCA66F086E}" type="presParOf" srcId="{62D737C3-4127-45F8-A1E9-97A811771C38}" destId="{47F5B251-7EE6-4AF6-B3B6-A1082E1AA80D}" srcOrd="6" destOrd="0" presId="urn:microsoft.com/office/officeart/2005/8/layout/process5"/>
    <dgm:cxn modelId="{55D698EE-C9CE-417F-B2ED-0AD2B1E592E1}" type="presParOf" srcId="{62D737C3-4127-45F8-A1E9-97A811771C38}" destId="{36575DA7-69C6-48E8-A9A9-DE3F992EEF35}" srcOrd="7" destOrd="0" presId="urn:microsoft.com/office/officeart/2005/8/layout/process5"/>
    <dgm:cxn modelId="{EE45BE40-9691-40D0-84C1-BF1E6A0A8829}" type="presParOf" srcId="{36575DA7-69C6-48E8-A9A9-DE3F992EEF35}" destId="{00B25986-F17A-4814-9DA0-B11CCA41C483}" srcOrd="0" destOrd="0" presId="urn:microsoft.com/office/officeart/2005/8/layout/process5"/>
    <dgm:cxn modelId="{A8F8C4EA-11ED-472F-86FD-43997F8658B3}" type="presParOf" srcId="{62D737C3-4127-45F8-A1E9-97A811771C38}" destId="{22E693F8-D126-4447-9CC6-2EA13E51D61A}" srcOrd="8" destOrd="0" presId="urn:microsoft.com/office/officeart/2005/8/layout/process5"/>
    <dgm:cxn modelId="{D0D2F47B-C3DB-41D7-BAA5-95FD16A37587}" type="presParOf" srcId="{62D737C3-4127-45F8-A1E9-97A811771C38}" destId="{E9015658-FD6D-4AB4-A541-620A73BF67F9}" srcOrd="9" destOrd="0" presId="urn:microsoft.com/office/officeart/2005/8/layout/process5"/>
    <dgm:cxn modelId="{81017187-CF53-4E25-BBBE-78137AF56BCD}" type="presParOf" srcId="{E9015658-FD6D-4AB4-A541-620A73BF67F9}" destId="{39B0F9EA-BAF9-4FC8-B442-35518952CB98}" srcOrd="0" destOrd="0" presId="urn:microsoft.com/office/officeart/2005/8/layout/process5"/>
    <dgm:cxn modelId="{C5CF2634-35B9-40D0-88C6-6D5C1DEE0EB3}" type="presParOf" srcId="{62D737C3-4127-45F8-A1E9-97A811771C38}" destId="{DBD337BC-3D89-4517-9991-25EAB77767DC}" srcOrd="10" destOrd="0" presId="urn:microsoft.com/office/officeart/2005/8/layout/process5"/>
    <dgm:cxn modelId="{B476CDA5-5180-4DFD-88B4-8459C41BB5EC}" type="presParOf" srcId="{62D737C3-4127-45F8-A1E9-97A811771C38}" destId="{919B00EA-763A-465D-BB43-3B1D0B0349B2}" srcOrd="11" destOrd="0" presId="urn:microsoft.com/office/officeart/2005/8/layout/process5"/>
    <dgm:cxn modelId="{EF77BAFF-387E-4A22-BBB7-27D25D3C2088}" type="presParOf" srcId="{919B00EA-763A-465D-BB43-3B1D0B0349B2}" destId="{FEE86CD3-F967-443B-9DEE-FC8DCFBFABB4}" srcOrd="0" destOrd="0" presId="urn:microsoft.com/office/officeart/2005/8/layout/process5"/>
    <dgm:cxn modelId="{20099860-22D0-4086-B309-10BFCC19F292}" type="presParOf" srcId="{62D737C3-4127-45F8-A1E9-97A811771C38}" destId="{0C97DC76-6D88-477E-A94D-C6F9A2B4716C}" srcOrd="12" destOrd="0" presId="urn:microsoft.com/office/officeart/2005/8/layout/process5"/>
    <dgm:cxn modelId="{A4787D57-8C25-463B-AA68-213CCEABBFDE}" type="presParOf" srcId="{62D737C3-4127-45F8-A1E9-97A811771C38}" destId="{E96E1A3C-1C3C-41B3-8293-56CD39759373}" srcOrd="13" destOrd="0" presId="urn:microsoft.com/office/officeart/2005/8/layout/process5"/>
    <dgm:cxn modelId="{14EBD482-B742-42A2-A41B-D86B53E98552}" type="presParOf" srcId="{E96E1A3C-1C3C-41B3-8293-56CD39759373}" destId="{EAC3AF8B-4C03-4197-B875-DC97E73B8DC1}" srcOrd="0" destOrd="0" presId="urn:microsoft.com/office/officeart/2005/8/layout/process5"/>
    <dgm:cxn modelId="{0C2EE95C-48A2-4DF0-B938-1B0E622C9FB9}" type="presParOf" srcId="{62D737C3-4127-45F8-A1E9-97A811771C38}" destId="{09A680D8-C664-4DAC-A4A8-836A58EE3096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637CBF-BB17-4DA6-B6E0-9E88A4E7390C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DC909A9-642E-423E-B78C-AE0367815794}">
      <dgm:prSet/>
      <dgm:spPr/>
      <dgm:t>
        <a:bodyPr/>
        <a:lstStyle/>
        <a:p>
          <a:r>
            <a:rPr kumimoji="1" lang="en-SG"/>
            <a:t>Are the features of my game well-received?</a:t>
          </a:r>
          <a:endParaRPr lang="en-US"/>
        </a:p>
      </dgm:t>
    </dgm:pt>
    <dgm:pt modelId="{69DC813A-8003-434A-9576-3C298C5C7BA3}" type="parTrans" cxnId="{F8182EB7-2C5A-430C-9933-C985E330DD30}">
      <dgm:prSet/>
      <dgm:spPr/>
      <dgm:t>
        <a:bodyPr/>
        <a:lstStyle/>
        <a:p>
          <a:endParaRPr lang="en-US"/>
        </a:p>
      </dgm:t>
    </dgm:pt>
    <dgm:pt modelId="{A59CF595-99F7-4E48-AEAC-9E4C71F7B8DD}" type="sibTrans" cxnId="{F8182EB7-2C5A-430C-9933-C985E330DD30}">
      <dgm:prSet/>
      <dgm:spPr/>
      <dgm:t>
        <a:bodyPr/>
        <a:lstStyle/>
        <a:p>
          <a:endParaRPr lang="en-US"/>
        </a:p>
      </dgm:t>
    </dgm:pt>
    <dgm:pt modelId="{DD29CA87-22CA-4570-9E9C-F00A4461D256}">
      <dgm:prSet/>
      <dgm:spPr/>
      <dgm:t>
        <a:bodyPr/>
        <a:lstStyle/>
        <a:p>
          <a:r>
            <a:rPr kumimoji="1" lang="en-SG"/>
            <a:t>How do I obtain supporting data ASAP?</a:t>
          </a:r>
          <a:endParaRPr lang="en-US"/>
        </a:p>
      </dgm:t>
    </dgm:pt>
    <dgm:pt modelId="{0F535057-BD2D-4434-849F-0AAD5861695C}" type="parTrans" cxnId="{75FFB689-01D1-44E9-BDE7-7E569030D419}">
      <dgm:prSet/>
      <dgm:spPr/>
      <dgm:t>
        <a:bodyPr/>
        <a:lstStyle/>
        <a:p>
          <a:endParaRPr lang="en-US"/>
        </a:p>
      </dgm:t>
    </dgm:pt>
    <dgm:pt modelId="{B50015EA-50C8-4241-9951-5895E7CE10D7}" type="sibTrans" cxnId="{75FFB689-01D1-44E9-BDE7-7E569030D419}">
      <dgm:prSet/>
      <dgm:spPr/>
      <dgm:t>
        <a:bodyPr/>
        <a:lstStyle/>
        <a:p>
          <a:endParaRPr lang="en-US"/>
        </a:p>
      </dgm:t>
    </dgm:pt>
    <dgm:pt modelId="{0ADBFA0B-6B78-4803-9DC1-4992ECE5FED6}">
      <dgm:prSet/>
      <dgm:spPr/>
      <dgm:t>
        <a:bodyPr/>
        <a:lstStyle/>
        <a:p>
          <a:r>
            <a:rPr kumimoji="1" lang="en-SG"/>
            <a:t>Any urgent issues to fix?</a:t>
          </a:r>
          <a:endParaRPr lang="en-US"/>
        </a:p>
      </dgm:t>
    </dgm:pt>
    <dgm:pt modelId="{2CFB7117-EB21-4EAE-98FA-EDF02B1D4DCB}" type="sibTrans" cxnId="{FD9B69ED-0AA5-4E09-B8B2-CD344A99438D}">
      <dgm:prSet/>
      <dgm:spPr/>
      <dgm:t>
        <a:bodyPr/>
        <a:lstStyle/>
        <a:p>
          <a:endParaRPr kumimoji="1" lang="ja-JP" altLang="en-US"/>
        </a:p>
      </dgm:t>
    </dgm:pt>
    <dgm:pt modelId="{D78D1768-62FC-4F0D-89D4-80B1E113D256}" type="parTrans" cxnId="{FD9B69ED-0AA5-4E09-B8B2-CD344A99438D}">
      <dgm:prSet/>
      <dgm:spPr/>
      <dgm:t>
        <a:bodyPr/>
        <a:lstStyle/>
        <a:p>
          <a:endParaRPr kumimoji="1" lang="ja-JP" altLang="en-US"/>
        </a:p>
      </dgm:t>
    </dgm:pt>
    <dgm:pt modelId="{ECB24FD6-FA07-46EA-831C-B4E848C73B7B}">
      <dgm:prSet/>
      <dgm:spPr/>
      <dgm:t>
        <a:bodyPr/>
        <a:lstStyle/>
        <a:p>
          <a:r>
            <a:rPr kumimoji="1" lang="en-SG"/>
            <a:t>What data supports this conclusion?</a:t>
          </a:r>
          <a:endParaRPr lang="en-US"/>
        </a:p>
      </dgm:t>
    </dgm:pt>
    <dgm:pt modelId="{689B33D4-118F-46B7-881E-E38A977D7AB8}" type="parTrans" cxnId="{5B30CB2B-B0B6-4534-B67C-61F4A4CB4A89}">
      <dgm:prSet/>
      <dgm:spPr/>
      <dgm:t>
        <a:bodyPr/>
        <a:lstStyle/>
        <a:p>
          <a:endParaRPr kumimoji="1" lang="ja-JP" altLang="en-US"/>
        </a:p>
      </dgm:t>
    </dgm:pt>
    <dgm:pt modelId="{86700D5A-1519-4D5F-983B-F6241D1C4C34}" type="sibTrans" cxnId="{5B30CB2B-B0B6-4534-B67C-61F4A4CB4A89}">
      <dgm:prSet/>
      <dgm:spPr/>
      <dgm:t>
        <a:bodyPr/>
        <a:lstStyle/>
        <a:p>
          <a:endParaRPr kumimoji="1" lang="ja-JP" altLang="en-US"/>
        </a:p>
      </dgm:t>
    </dgm:pt>
    <dgm:pt modelId="{5A437D3E-50E3-40BC-99E2-4EDD7A740420}">
      <dgm:prSet/>
      <dgm:spPr/>
      <dgm:t>
        <a:bodyPr/>
        <a:lstStyle/>
        <a:p>
          <a:r>
            <a:rPr kumimoji="1" lang="en-SG"/>
            <a:t>Which features in particular?</a:t>
          </a:r>
          <a:endParaRPr lang="en-US"/>
        </a:p>
      </dgm:t>
    </dgm:pt>
    <dgm:pt modelId="{6516CA62-0F01-45DF-8178-DC90C7B6EC60}" type="parTrans" cxnId="{DE7E60C6-B29B-4067-8778-A33B93335850}">
      <dgm:prSet/>
      <dgm:spPr/>
      <dgm:t>
        <a:bodyPr/>
        <a:lstStyle/>
        <a:p>
          <a:endParaRPr kumimoji="1" lang="ja-JP" altLang="en-US"/>
        </a:p>
      </dgm:t>
    </dgm:pt>
    <dgm:pt modelId="{19B39525-59D9-48A8-8444-AC347B7A99EE}" type="sibTrans" cxnId="{DE7E60C6-B29B-4067-8778-A33B93335850}">
      <dgm:prSet/>
      <dgm:spPr/>
      <dgm:t>
        <a:bodyPr/>
        <a:lstStyle/>
        <a:p>
          <a:endParaRPr kumimoji="1" lang="ja-JP" altLang="en-US"/>
        </a:p>
      </dgm:t>
    </dgm:pt>
    <dgm:pt modelId="{91BD35FC-C84D-461A-95E8-E298FB737E10}" type="pres">
      <dgm:prSet presAssocID="{5F637CBF-BB17-4DA6-B6E0-9E88A4E7390C}" presName="outerComposite" presStyleCnt="0">
        <dgm:presLayoutVars>
          <dgm:chMax val="5"/>
          <dgm:dir/>
          <dgm:resizeHandles val="exact"/>
        </dgm:presLayoutVars>
      </dgm:prSet>
      <dgm:spPr/>
    </dgm:pt>
    <dgm:pt modelId="{C972D990-0847-4DBF-8F4C-2437C9B966DA}" type="pres">
      <dgm:prSet presAssocID="{5F637CBF-BB17-4DA6-B6E0-9E88A4E7390C}" presName="dummyMaxCanvas" presStyleCnt="0">
        <dgm:presLayoutVars/>
      </dgm:prSet>
      <dgm:spPr/>
    </dgm:pt>
    <dgm:pt modelId="{03B53D3B-BD56-4F3C-BD4E-A1CFBC9AD44A}" type="pres">
      <dgm:prSet presAssocID="{5F637CBF-BB17-4DA6-B6E0-9E88A4E7390C}" presName="FiveNodes_1" presStyleLbl="node1" presStyleIdx="0" presStyleCnt="5">
        <dgm:presLayoutVars>
          <dgm:bulletEnabled val="1"/>
        </dgm:presLayoutVars>
      </dgm:prSet>
      <dgm:spPr/>
    </dgm:pt>
    <dgm:pt modelId="{11B797D2-50EF-428D-AD35-1A1DB732DFEE}" type="pres">
      <dgm:prSet presAssocID="{5F637CBF-BB17-4DA6-B6E0-9E88A4E7390C}" presName="FiveNodes_2" presStyleLbl="node1" presStyleIdx="1" presStyleCnt="5">
        <dgm:presLayoutVars>
          <dgm:bulletEnabled val="1"/>
        </dgm:presLayoutVars>
      </dgm:prSet>
      <dgm:spPr/>
    </dgm:pt>
    <dgm:pt modelId="{6230E65A-EED5-4477-9F59-8E3B84816BDC}" type="pres">
      <dgm:prSet presAssocID="{5F637CBF-BB17-4DA6-B6E0-9E88A4E7390C}" presName="FiveNodes_3" presStyleLbl="node1" presStyleIdx="2" presStyleCnt="5">
        <dgm:presLayoutVars>
          <dgm:bulletEnabled val="1"/>
        </dgm:presLayoutVars>
      </dgm:prSet>
      <dgm:spPr/>
    </dgm:pt>
    <dgm:pt modelId="{561E2D95-F258-431E-8B8B-D8958C93A0CE}" type="pres">
      <dgm:prSet presAssocID="{5F637CBF-BB17-4DA6-B6E0-9E88A4E7390C}" presName="FiveNodes_4" presStyleLbl="node1" presStyleIdx="3" presStyleCnt="5">
        <dgm:presLayoutVars>
          <dgm:bulletEnabled val="1"/>
        </dgm:presLayoutVars>
      </dgm:prSet>
      <dgm:spPr/>
    </dgm:pt>
    <dgm:pt modelId="{4D850483-7D0C-4F17-BCB8-ED25FA7743BC}" type="pres">
      <dgm:prSet presAssocID="{5F637CBF-BB17-4DA6-B6E0-9E88A4E7390C}" presName="FiveNodes_5" presStyleLbl="node1" presStyleIdx="4" presStyleCnt="5">
        <dgm:presLayoutVars>
          <dgm:bulletEnabled val="1"/>
        </dgm:presLayoutVars>
      </dgm:prSet>
      <dgm:spPr/>
    </dgm:pt>
    <dgm:pt modelId="{9675F071-A344-419F-AEB2-7A64742A7AD2}" type="pres">
      <dgm:prSet presAssocID="{5F637CBF-BB17-4DA6-B6E0-9E88A4E7390C}" presName="FiveConn_1-2" presStyleLbl="fgAccFollowNode1" presStyleIdx="0" presStyleCnt="4">
        <dgm:presLayoutVars>
          <dgm:bulletEnabled val="1"/>
        </dgm:presLayoutVars>
      </dgm:prSet>
      <dgm:spPr/>
    </dgm:pt>
    <dgm:pt modelId="{2936118A-AC22-4BC6-9BAE-724D8DB444D3}" type="pres">
      <dgm:prSet presAssocID="{5F637CBF-BB17-4DA6-B6E0-9E88A4E7390C}" presName="FiveConn_2-3" presStyleLbl="fgAccFollowNode1" presStyleIdx="1" presStyleCnt="4">
        <dgm:presLayoutVars>
          <dgm:bulletEnabled val="1"/>
        </dgm:presLayoutVars>
      </dgm:prSet>
      <dgm:spPr/>
    </dgm:pt>
    <dgm:pt modelId="{25F8CB36-93DA-4663-B2DA-F1963714E1BE}" type="pres">
      <dgm:prSet presAssocID="{5F637CBF-BB17-4DA6-B6E0-9E88A4E7390C}" presName="FiveConn_3-4" presStyleLbl="fgAccFollowNode1" presStyleIdx="2" presStyleCnt="4">
        <dgm:presLayoutVars>
          <dgm:bulletEnabled val="1"/>
        </dgm:presLayoutVars>
      </dgm:prSet>
      <dgm:spPr/>
    </dgm:pt>
    <dgm:pt modelId="{43D08BE8-BCED-4CB8-81D2-C898B0B34DB5}" type="pres">
      <dgm:prSet presAssocID="{5F637CBF-BB17-4DA6-B6E0-9E88A4E7390C}" presName="FiveConn_4-5" presStyleLbl="fgAccFollowNode1" presStyleIdx="3" presStyleCnt="4">
        <dgm:presLayoutVars>
          <dgm:bulletEnabled val="1"/>
        </dgm:presLayoutVars>
      </dgm:prSet>
      <dgm:spPr/>
    </dgm:pt>
    <dgm:pt modelId="{5BD79CFA-4F08-4567-A3B1-FD120AC1E180}" type="pres">
      <dgm:prSet presAssocID="{5F637CBF-BB17-4DA6-B6E0-9E88A4E7390C}" presName="FiveNodes_1_text" presStyleLbl="node1" presStyleIdx="4" presStyleCnt="5">
        <dgm:presLayoutVars>
          <dgm:bulletEnabled val="1"/>
        </dgm:presLayoutVars>
      </dgm:prSet>
      <dgm:spPr/>
    </dgm:pt>
    <dgm:pt modelId="{BAA9694E-3050-4BB6-8D53-9BF3FAE73277}" type="pres">
      <dgm:prSet presAssocID="{5F637CBF-BB17-4DA6-B6E0-9E88A4E7390C}" presName="FiveNodes_2_text" presStyleLbl="node1" presStyleIdx="4" presStyleCnt="5">
        <dgm:presLayoutVars>
          <dgm:bulletEnabled val="1"/>
        </dgm:presLayoutVars>
      </dgm:prSet>
      <dgm:spPr/>
    </dgm:pt>
    <dgm:pt modelId="{D7A6F3A3-248A-45F8-B070-8E558C2EFA65}" type="pres">
      <dgm:prSet presAssocID="{5F637CBF-BB17-4DA6-B6E0-9E88A4E7390C}" presName="FiveNodes_3_text" presStyleLbl="node1" presStyleIdx="4" presStyleCnt="5">
        <dgm:presLayoutVars>
          <dgm:bulletEnabled val="1"/>
        </dgm:presLayoutVars>
      </dgm:prSet>
      <dgm:spPr/>
    </dgm:pt>
    <dgm:pt modelId="{70F1EBB2-2AC9-4676-BBBB-ECC2A64D4BC0}" type="pres">
      <dgm:prSet presAssocID="{5F637CBF-BB17-4DA6-B6E0-9E88A4E7390C}" presName="FiveNodes_4_text" presStyleLbl="node1" presStyleIdx="4" presStyleCnt="5">
        <dgm:presLayoutVars>
          <dgm:bulletEnabled val="1"/>
        </dgm:presLayoutVars>
      </dgm:prSet>
      <dgm:spPr/>
    </dgm:pt>
    <dgm:pt modelId="{C3460D9F-A77F-47D8-8BC7-06B63C72B8A2}" type="pres">
      <dgm:prSet presAssocID="{5F637CBF-BB17-4DA6-B6E0-9E88A4E7390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EF95F619-FC33-4A23-B33B-9992DBBC7917}" type="presOf" srcId="{ECB24FD6-FA07-46EA-831C-B4E848C73B7B}" destId="{561E2D95-F258-431E-8B8B-D8958C93A0CE}" srcOrd="0" destOrd="0" presId="urn:microsoft.com/office/officeart/2005/8/layout/vProcess5"/>
    <dgm:cxn modelId="{5B30CB2B-B0B6-4534-B67C-61F4A4CB4A89}" srcId="{5F637CBF-BB17-4DA6-B6E0-9E88A4E7390C}" destId="{ECB24FD6-FA07-46EA-831C-B4E848C73B7B}" srcOrd="3" destOrd="0" parTransId="{689B33D4-118F-46B7-881E-E38A977D7AB8}" sibTransId="{86700D5A-1519-4D5F-983B-F6241D1C4C34}"/>
    <dgm:cxn modelId="{D33E732D-520A-4F6F-9725-A0ECDAAFCCA7}" type="presOf" srcId="{5A437D3E-50E3-40BC-99E2-4EDD7A740420}" destId="{D7A6F3A3-248A-45F8-B070-8E558C2EFA65}" srcOrd="1" destOrd="0" presId="urn:microsoft.com/office/officeart/2005/8/layout/vProcess5"/>
    <dgm:cxn modelId="{E9D1A95D-A9F2-45E5-96C0-C739CD405BBE}" type="presOf" srcId="{5F637CBF-BB17-4DA6-B6E0-9E88A4E7390C}" destId="{91BD35FC-C84D-461A-95E8-E298FB737E10}" srcOrd="0" destOrd="0" presId="urn:microsoft.com/office/officeart/2005/8/layout/vProcess5"/>
    <dgm:cxn modelId="{1C5CF14A-06BA-43A6-B150-9425451BC3A2}" type="presOf" srcId="{DD29CA87-22CA-4570-9E9C-F00A4461D256}" destId="{4D850483-7D0C-4F17-BCB8-ED25FA7743BC}" srcOrd="0" destOrd="0" presId="urn:microsoft.com/office/officeart/2005/8/layout/vProcess5"/>
    <dgm:cxn modelId="{48188E78-4FBA-4E62-867B-151C49C7540D}" type="presOf" srcId="{DD29CA87-22CA-4570-9E9C-F00A4461D256}" destId="{C3460D9F-A77F-47D8-8BC7-06B63C72B8A2}" srcOrd="1" destOrd="0" presId="urn:microsoft.com/office/officeart/2005/8/layout/vProcess5"/>
    <dgm:cxn modelId="{07D40459-CBF2-428D-A70A-FEB68211E60D}" type="presOf" srcId="{5A437D3E-50E3-40BC-99E2-4EDD7A740420}" destId="{6230E65A-EED5-4477-9F59-8E3B84816BDC}" srcOrd="0" destOrd="0" presId="urn:microsoft.com/office/officeart/2005/8/layout/vProcess5"/>
    <dgm:cxn modelId="{7DE1987D-05BE-40DA-89CA-922F84F2091B}" type="presOf" srcId="{4DC909A9-642E-423E-B78C-AE0367815794}" destId="{03B53D3B-BD56-4F3C-BD4E-A1CFBC9AD44A}" srcOrd="0" destOrd="0" presId="urn:microsoft.com/office/officeart/2005/8/layout/vProcess5"/>
    <dgm:cxn modelId="{8D538688-0982-43D4-A3BB-050A16CDA77C}" type="presOf" srcId="{ECB24FD6-FA07-46EA-831C-B4E848C73B7B}" destId="{70F1EBB2-2AC9-4676-BBBB-ECC2A64D4BC0}" srcOrd="1" destOrd="0" presId="urn:microsoft.com/office/officeart/2005/8/layout/vProcess5"/>
    <dgm:cxn modelId="{75FFB689-01D1-44E9-BDE7-7E569030D419}" srcId="{5F637CBF-BB17-4DA6-B6E0-9E88A4E7390C}" destId="{DD29CA87-22CA-4570-9E9C-F00A4461D256}" srcOrd="4" destOrd="0" parTransId="{0F535057-BD2D-4434-849F-0AAD5861695C}" sibTransId="{B50015EA-50C8-4241-9951-5895E7CE10D7}"/>
    <dgm:cxn modelId="{2D62C0A4-7C8E-4A33-A6AD-C4F5DCA52955}" type="presOf" srcId="{0ADBFA0B-6B78-4803-9DC1-4992ECE5FED6}" destId="{11B797D2-50EF-428D-AD35-1A1DB732DFEE}" srcOrd="0" destOrd="0" presId="urn:microsoft.com/office/officeart/2005/8/layout/vProcess5"/>
    <dgm:cxn modelId="{E61F38B3-4A6F-4AE9-A1B2-403CC6D3DC18}" type="presOf" srcId="{2CFB7117-EB21-4EAE-98FA-EDF02B1D4DCB}" destId="{2936118A-AC22-4BC6-9BAE-724D8DB444D3}" srcOrd="0" destOrd="0" presId="urn:microsoft.com/office/officeart/2005/8/layout/vProcess5"/>
    <dgm:cxn modelId="{F8182EB7-2C5A-430C-9933-C985E330DD30}" srcId="{5F637CBF-BB17-4DA6-B6E0-9E88A4E7390C}" destId="{4DC909A9-642E-423E-B78C-AE0367815794}" srcOrd="0" destOrd="0" parTransId="{69DC813A-8003-434A-9576-3C298C5C7BA3}" sibTransId="{A59CF595-99F7-4E48-AEAC-9E4C71F7B8DD}"/>
    <dgm:cxn modelId="{DE7E60C6-B29B-4067-8778-A33B93335850}" srcId="{5F637CBF-BB17-4DA6-B6E0-9E88A4E7390C}" destId="{5A437D3E-50E3-40BC-99E2-4EDD7A740420}" srcOrd="2" destOrd="0" parTransId="{6516CA62-0F01-45DF-8178-DC90C7B6EC60}" sibTransId="{19B39525-59D9-48A8-8444-AC347B7A99EE}"/>
    <dgm:cxn modelId="{87F63BC8-DD4A-4EF9-BB9D-0B3282257FC8}" type="presOf" srcId="{4DC909A9-642E-423E-B78C-AE0367815794}" destId="{5BD79CFA-4F08-4567-A3B1-FD120AC1E180}" srcOrd="1" destOrd="0" presId="urn:microsoft.com/office/officeart/2005/8/layout/vProcess5"/>
    <dgm:cxn modelId="{43E248D6-0057-4E46-BF71-EA434DBB68A4}" type="presOf" srcId="{19B39525-59D9-48A8-8444-AC347B7A99EE}" destId="{25F8CB36-93DA-4663-B2DA-F1963714E1BE}" srcOrd="0" destOrd="0" presId="urn:microsoft.com/office/officeart/2005/8/layout/vProcess5"/>
    <dgm:cxn modelId="{FD9B69ED-0AA5-4E09-B8B2-CD344A99438D}" srcId="{5F637CBF-BB17-4DA6-B6E0-9E88A4E7390C}" destId="{0ADBFA0B-6B78-4803-9DC1-4992ECE5FED6}" srcOrd="1" destOrd="0" parTransId="{D78D1768-62FC-4F0D-89D4-80B1E113D256}" sibTransId="{2CFB7117-EB21-4EAE-98FA-EDF02B1D4DCB}"/>
    <dgm:cxn modelId="{EBEC4DEE-DBF2-4A62-AA96-4B207EB1366C}" type="presOf" srcId="{86700D5A-1519-4D5F-983B-F6241D1C4C34}" destId="{43D08BE8-BCED-4CB8-81D2-C898B0B34DB5}" srcOrd="0" destOrd="0" presId="urn:microsoft.com/office/officeart/2005/8/layout/vProcess5"/>
    <dgm:cxn modelId="{3BEEE0F6-6B6B-4B39-851B-2564E6E5E0F3}" type="presOf" srcId="{0ADBFA0B-6B78-4803-9DC1-4992ECE5FED6}" destId="{BAA9694E-3050-4BB6-8D53-9BF3FAE73277}" srcOrd="1" destOrd="0" presId="urn:microsoft.com/office/officeart/2005/8/layout/vProcess5"/>
    <dgm:cxn modelId="{FC0590FC-44B5-40D8-A77C-AE0372475AB5}" type="presOf" srcId="{A59CF595-99F7-4E48-AEAC-9E4C71F7B8DD}" destId="{9675F071-A344-419F-AEB2-7A64742A7AD2}" srcOrd="0" destOrd="0" presId="urn:microsoft.com/office/officeart/2005/8/layout/vProcess5"/>
    <dgm:cxn modelId="{681D423A-DE0E-42C6-848F-36801045975F}" type="presParOf" srcId="{91BD35FC-C84D-461A-95E8-E298FB737E10}" destId="{C972D990-0847-4DBF-8F4C-2437C9B966DA}" srcOrd="0" destOrd="0" presId="urn:microsoft.com/office/officeart/2005/8/layout/vProcess5"/>
    <dgm:cxn modelId="{375C04B6-E0C9-4BA4-B735-2C8B5D56BD82}" type="presParOf" srcId="{91BD35FC-C84D-461A-95E8-E298FB737E10}" destId="{03B53D3B-BD56-4F3C-BD4E-A1CFBC9AD44A}" srcOrd="1" destOrd="0" presId="urn:microsoft.com/office/officeart/2005/8/layout/vProcess5"/>
    <dgm:cxn modelId="{A99EA052-E689-4C1C-8C8D-F57E675C110B}" type="presParOf" srcId="{91BD35FC-C84D-461A-95E8-E298FB737E10}" destId="{11B797D2-50EF-428D-AD35-1A1DB732DFEE}" srcOrd="2" destOrd="0" presId="urn:microsoft.com/office/officeart/2005/8/layout/vProcess5"/>
    <dgm:cxn modelId="{365E407A-8894-48C6-9204-D447D59932B7}" type="presParOf" srcId="{91BD35FC-C84D-461A-95E8-E298FB737E10}" destId="{6230E65A-EED5-4477-9F59-8E3B84816BDC}" srcOrd="3" destOrd="0" presId="urn:microsoft.com/office/officeart/2005/8/layout/vProcess5"/>
    <dgm:cxn modelId="{17429F11-175D-4F2C-85EF-D5A664512A47}" type="presParOf" srcId="{91BD35FC-C84D-461A-95E8-E298FB737E10}" destId="{561E2D95-F258-431E-8B8B-D8958C93A0CE}" srcOrd="4" destOrd="0" presId="urn:microsoft.com/office/officeart/2005/8/layout/vProcess5"/>
    <dgm:cxn modelId="{8D89D666-FACF-4127-A076-19AE9D7E537B}" type="presParOf" srcId="{91BD35FC-C84D-461A-95E8-E298FB737E10}" destId="{4D850483-7D0C-4F17-BCB8-ED25FA7743BC}" srcOrd="5" destOrd="0" presId="urn:microsoft.com/office/officeart/2005/8/layout/vProcess5"/>
    <dgm:cxn modelId="{16DD2CDE-73A0-4858-80D4-1192C0251D17}" type="presParOf" srcId="{91BD35FC-C84D-461A-95E8-E298FB737E10}" destId="{9675F071-A344-419F-AEB2-7A64742A7AD2}" srcOrd="6" destOrd="0" presId="urn:microsoft.com/office/officeart/2005/8/layout/vProcess5"/>
    <dgm:cxn modelId="{635741FF-5866-4290-8FF8-FBA146298A8B}" type="presParOf" srcId="{91BD35FC-C84D-461A-95E8-E298FB737E10}" destId="{2936118A-AC22-4BC6-9BAE-724D8DB444D3}" srcOrd="7" destOrd="0" presId="urn:microsoft.com/office/officeart/2005/8/layout/vProcess5"/>
    <dgm:cxn modelId="{0EBCF4D9-64A3-4C16-846C-878E4B931DAD}" type="presParOf" srcId="{91BD35FC-C84D-461A-95E8-E298FB737E10}" destId="{25F8CB36-93DA-4663-B2DA-F1963714E1BE}" srcOrd="8" destOrd="0" presId="urn:microsoft.com/office/officeart/2005/8/layout/vProcess5"/>
    <dgm:cxn modelId="{D83E3CD0-CF20-4DBD-99BE-66AE49701583}" type="presParOf" srcId="{91BD35FC-C84D-461A-95E8-E298FB737E10}" destId="{43D08BE8-BCED-4CB8-81D2-C898B0B34DB5}" srcOrd="9" destOrd="0" presId="urn:microsoft.com/office/officeart/2005/8/layout/vProcess5"/>
    <dgm:cxn modelId="{DEF45F47-E433-4684-A7A9-D65555D8A54A}" type="presParOf" srcId="{91BD35FC-C84D-461A-95E8-E298FB737E10}" destId="{5BD79CFA-4F08-4567-A3B1-FD120AC1E180}" srcOrd="10" destOrd="0" presId="urn:microsoft.com/office/officeart/2005/8/layout/vProcess5"/>
    <dgm:cxn modelId="{DC049118-0F17-4D91-8C99-B49A8F64AFB1}" type="presParOf" srcId="{91BD35FC-C84D-461A-95E8-E298FB737E10}" destId="{BAA9694E-3050-4BB6-8D53-9BF3FAE73277}" srcOrd="11" destOrd="0" presId="urn:microsoft.com/office/officeart/2005/8/layout/vProcess5"/>
    <dgm:cxn modelId="{E05D2C36-964A-4EF6-8F4D-35EB495D1770}" type="presParOf" srcId="{91BD35FC-C84D-461A-95E8-E298FB737E10}" destId="{D7A6F3A3-248A-45F8-B070-8E558C2EFA65}" srcOrd="12" destOrd="0" presId="urn:microsoft.com/office/officeart/2005/8/layout/vProcess5"/>
    <dgm:cxn modelId="{073F9AC0-3A5F-453E-BB59-89213BC91919}" type="presParOf" srcId="{91BD35FC-C84D-461A-95E8-E298FB737E10}" destId="{70F1EBB2-2AC9-4676-BBBB-ECC2A64D4BC0}" srcOrd="13" destOrd="0" presId="urn:microsoft.com/office/officeart/2005/8/layout/vProcess5"/>
    <dgm:cxn modelId="{22799CF9-EB36-43C0-99CB-F544EF9055DF}" type="presParOf" srcId="{91BD35FC-C84D-461A-95E8-E298FB737E10}" destId="{C3460D9F-A77F-47D8-8BC7-06B63C72B8A2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291C99-0BF2-4F9F-AB33-5AD597D102AA}">
      <dsp:nvSpPr>
        <dsp:cNvPr id="0" name=""/>
        <dsp:cNvSpPr/>
      </dsp:nvSpPr>
      <dsp:spPr>
        <a:xfrm>
          <a:off x="319390" y="898512"/>
          <a:ext cx="985412" cy="9854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9C17F-3886-4709-9C26-D12CE0DEB68F}">
      <dsp:nvSpPr>
        <dsp:cNvPr id="0" name=""/>
        <dsp:cNvSpPr/>
      </dsp:nvSpPr>
      <dsp:spPr>
        <a:xfrm>
          <a:off x="529396" y="1108518"/>
          <a:ext cx="565400" cy="5654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6DE34-5E39-476A-85FA-2C3B17EDDC55}">
      <dsp:nvSpPr>
        <dsp:cNvPr id="0" name=""/>
        <dsp:cNvSpPr/>
      </dsp:nvSpPr>
      <dsp:spPr>
        <a:xfrm>
          <a:off x="4381" y="21908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SG" sz="1700" kern="1200"/>
            <a:t>Unrealistic scope: 75%</a:t>
          </a:r>
          <a:endParaRPr lang="en-US" sz="1700" kern="1200"/>
        </a:p>
      </dsp:txBody>
      <dsp:txXfrm>
        <a:off x="4381" y="2190856"/>
        <a:ext cx="1615429" cy="646171"/>
      </dsp:txXfrm>
    </dsp:sp>
    <dsp:sp modelId="{D46E67A4-8BD7-4945-9BC0-4D7CC9376AFE}">
      <dsp:nvSpPr>
        <dsp:cNvPr id="0" name=""/>
        <dsp:cNvSpPr/>
      </dsp:nvSpPr>
      <dsp:spPr>
        <a:xfrm>
          <a:off x="2217520" y="898512"/>
          <a:ext cx="985412" cy="9854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A5987-CB25-44C0-98E9-2C296887CFF3}">
      <dsp:nvSpPr>
        <dsp:cNvPr id="0" name=""/>
        <dsp:cNvSpPr/>
      </dsp:nvSpPr>
      <dsp:spPr>
        <a:xfrm>
          <a:off x="2427526" y="1108518"/>
          <a:ext cx="565400" cy="5654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48C202-9921-4552-9DD5-5E7D6FAF9A26}">
      <dsp:nvSpPr>
        <dsp:cNvPr id="0" name=""/>
        <dsp:cNvSpPr/>
      </dsp:nvSpPr>
      <dsp:spPr>
        <a:xfrm>
          <a:off x="1902511" y="21908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SG" sz="1700" kern="1200"/>
            <a:t>Feature creep: 75%</a:t>
          </a:r>
          <a:endParaRPr lang="en-US" sz="1700" kern="1200"/>
        </a:p>
      </dsp:txBody>
      <dsp:txXfrm>
        <a:off x="1902511" y="2190856"/>
        <a:ext cx="1615429" cy="646171"/>
      </dsp:txXfrm>
    </dsp:sp>
    <dsp:sp modelId="{6CC8BDD7-F4CA-4BE2-A111-BBD8DEED3927}">
      <dsp:nvSpPr>
        <dsp:cNvPr id="0" name=""/>
        <dsp:cNvSpPr/>
      </dsp:nvSpPr>
      <dsp:spPr>
        <a:xfrm>
          <a:off x="4115650" y="898512"/>
          <a:ext cx="985412" cy="9854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DEC5F8-F7F4-4415-9C5E-5AA445CAA7B6}">
      <dsp:nvSpPr>
        <dsp:cNvPr id="0" name=""/>
        <dsp:cNvSpPr/>
      </dsp:nvSpPr>
      <dsp:spPr>
        <a:xfrm>
          <a:off x="4325656" y="1108518"/>
          <a:ext cx="565400" cy="5654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FECF2-372B-456E-9A7B-1615F6A3AC69}">
      <dsp:nvSpPr>
        <dsp:cNvPr id="0" name=""/>
        <dsp:cNvSpPr/>
      </dsp:nvSpPr>
      <dsp:spPr>
        <a:xfrm>
          <a:off x="3800641" y="21908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SG" sz="1700" kern="1200"/>
            <a:t>Cutting features: 70%</a:t>
          </a:r>
          <a:endParaRPr lang="en-US" sz="1700" kern="1200"/>
        </a:p>
      </dsp:txBody>
      <dsp:txXfrm>
        <a:off x="3800641" y="2190856"/>
        <a:ext cx="1615429" cy="646171"/>
      </dsp:txXfrm>
    </dsp:sp>
    <dsp:sp modelId="{CD504EC2-4634-4788-9BE9-B3E9B078A90E}">
      <dsp:nvSpPr>
        <dsp:cNvPr id="0" name=""/>
        <dsp:cNvSpPr/>
      </dsp:nvSpPr>
      <dsp:spPr>
        <a:xfrm>
          <a:off x="6013780" y="898512"/>
          <a:ext cx="985412" cy="9854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D19E4F-4798-4C51-8B0C-B274E45A572D}">
      <dsp:nvSpPr>
        <dsp:cNvPr id="0" name=""/>
        <dsp:cNvSpPr/>
      </dsp:nvSpPr>
      <dsp:spPr>
        <a:xfrm>
          <a:off x="6223786" y="1108518"/>
          <a:ext cx="565400" cy="5654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A4ABCB-7823-4392-93D8-97D6D7FC1B74}">
      <dsp:nvSpPr>
        <dsp:cNvPr id="0" name=""/>
        <dsp:cNvSpPr/>
      </dsp:nvSpPr>
      <dsp:spPr>
        <a:xfrm>
          <a:off x="5698771" y="21908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SG" sz="1700" kern="1200"/>
            <a:t>Design problems: 65%</a:t>
          </a:r>
          <a:endParaRPr lang="en-US" sz="1700" kern="1200"/>
        </a:p>
      </dsp:txBody>
      <dsp:txXfrm>
        <a:off x="5698771" y="2190856"/>
        <a:ext cx="1615429" cy="646171"/>
      </dsp:txXfrm>
    </dsp:sp>
    <dsp:sp modelId="{B113F35A-EE89-4279-9133-E4C9B832E352}">
      <dsp:nvSpPr>
        <dsp:cNvPr id="0" name=""/>
        <dsp:cNvSpPr/>
      </dsp:nvSpPr>
      <dsp:spPr>
        <a:xfrm>
          <a:off x="7911910" y="898512"/>
          <a:ext cx="985412" cy="9854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2224AC-385F-4A5D-BEFC-1CA975D926A7}">
      <dsp:nvSpPr>
        <dsp:cNvPr id="0" name=""/>
        <dsp:cNvSpPr/>
      </dsp:nvSpPr>
      <dsp:spPr>
        <a:xfrm>
          <a:off x="8121916" y="1108518"/>
          <a:ext cx="565400" cy="5654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87C131-B3A1-41B1-8647-86C319FB8114}">
      <dsp:nvSpPr>
        <dsp:cNvPr id="0" name=""/>
        <dsp:cNvSpPr/>
      </dsp:nvSpPr>
      <dsp:spPr>
        <a:xfrm>
          <a:off x="7596901" y="21908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SG" sz="1700" kern="1200"/>
            <a:t>Delays: 65%</a:t>
          </a:r>
          <a:endParaRPr lang="en-US" sz="1700" kern="1200"/>
        </a:p>
      </dsp:txBody>
      <dsp:txXfrm>
        <a:off x="7596901" y="2190856"/>
        <a:ext cx="1615429" cy="646171"/>
      </dsp:txXfrm>
    </dsp:sp>
    <dsp:sp modelId="{47571AC5-8FA1-44E2-A99C-CFEC1C68ECC0}">
      <dsp:nvSpPr>
        <dsp:cNvPr id="0" name=""/>
        <dsp:cNvSpPr/>
      </dsp:nvSpPr>
      <dsp:spPr>
        <a:xfrm>
          <a:off x="9810040" y="898512"/>
          <a:ext cx="985412" cy="9854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09C64-3F55-47FD-87FE-C7B3DFA85F35}">
      <dsp:nvSpPr>
        <dsp:cNvPr id="0" name=""/>
        <dsp:cNvSpPr/>
      </dsp:nvSpPr>
      <dsp:spPr>
        <a:xfrm>
          <a:off x="10020046" y="1108518"/>
          <a:ext cx="565400" cy="5654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A9977-E984-4769-AD8E-86C9C8555E9D}">
      <dsp:nvSpPr>
        <dsp:cNvPr id="0" name=""/>
        <dsp:cNvSpPr/>
      </dsp:nvSpPr>
      <dsp:spPr>
        <a:xfrm>
          <a:off x="9495031" y="21908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SG" sz="1700" kern="1200"/>
            <a:t>Technological problems: 60%</a:t>
          </a:r>
          <a:endParaRPr lang="en-US" sz="1700" kern="1200"/>
        </a:p>
      </dsp:txBody>
      <dsp:txXfrm>
        <a:off x="9495031" y="2190856"/>
        <a:ext cx="1615429" cy="6461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558DA-EC4C-4D0D-B669-4BEC00940832}">
      <dsp:nvSpPr>
        <dsp:cNvPr id="0" name=""/>
        <dsp:cNvSpPr/>
      </dsp:nvSpPr>
      <dsp:spPr>
        <a:xfrm>
          <a:off x="4624" y="431425"/>
          <a:ext cx="2021996" cy="12131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SG" sz="2000" kern="1200"/>
            <a:t>New content released</a:t>
          </a:r>
          <a:endParaRPr lang="en-US" sz="2000" kern="1200"/>
        </a:p>
      </dsp:txBody>
      <dsp:txXfrm>
        <a:off x="40157" y="466958"/>
        <a:ext cx="1950930" cy="1142131"/>
      </dsp:txXfrm>
    </dsp:sp>
    <dsp:sp modelId="{30B2D163-EBC3-40BD-8069-9899FC89DC2B}">
      <dsp:nvSpPr>
        <dsp:cNvPr id="0" name=""/>
        <dsp:cNvSpPr/>
      </dsp:nvSpPr>
      <dsp:spPr>
        <a:xfrm>
          <a:off x="2204556" y="787297"/>
          <a:ext cx="428663" cy="501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204556" y="887588"/>
        <a:ext cx="300064" cy="300873"/>
      </dsp:txXfrm>
    </dsp:sp>
    <dsp:sp modelId="{61610B2A-F7FB-4F72-9FFE-A425E5569374}">
      <dsp:nvSpPr>
        <dsp:cNvPr id="0" name=""/>
        <dsp:cNvSpPr/>
      </dsp:nvSpPr>
      <dsp:spPr>
        <a:xfrm>
          <a:off x="2835419" y="431425"/>
          <a:ext cx="2021996" cy="1213197"/>
        </a:xfrm>
        <a:prstGeom prst="roundRect">
          <a:avLst>
            <a:gd name="adj" fmla="val 10000"/>
          </a:avLst>
        </a:prstGeom>
        <a:solidFill>
          <a:schemeClr val="accent2"/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/>
            <a:t>Managers want player sentiment on new content</a:t>
          </a:r>
          <a:endParaRPr lang="en-US" sz="2000" kern="1200"/>
        </a:p>
      </dsp:txBody>
      <dsp:txXfrm>
        <a:off x="2870952" y="466958"/>
        <a:ext cx="1950930" cy="1142131"/>
      </dsp:txXfrm>
    </dsp:sp>
    <dsp:sp modelId="{33B5CEEB-B3CB-4F01-A178-DA03F764237B}">
      <dsp:nvSpPr>
        <dsp:cNvPr id="0" name=""/>
        <dsp:cNvSpPr/>
      </dsp:nvSpPr>
      <dsp:spPr>
        <a:xfrm>
          <a:off x="5035351" y="787297"/>
          <a:ext cx="428663" cy="501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035351" y="887588"/>
        <a:ext cx="300064" cy="300873"/>
      </dsp:txXfrm>
    </dsp:sp>
    <dsp:sp modelId="{E1A6352F-56B8-4C8F-A71D-3D154C2E539F}">
      <dsp:nvSpPr>
        <dsp:cNvPr id="0" name=""/>
        <dsp:cNvSpPr/>
      </dsp:nvSpPr>
      <dsp:spPr>
        <a:xfrm>
          <a:off x="5666214" y="431425"/>
          <a:ext cx="2021996" cy="1213197"/>
        </a:xfrm>
        <a:prstGeom prst="roundRect">
          <a:avLst>
            <a:gd name="adj" fmla="val 10000"/>
          </a:avLst>
        </a:prstGeom>
        <a:solidFill>
          <a:schemeClr val="accent4"/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/>
            <a:t>Executives talk to veterans and/or trawl forums manually</a:t>
          </a:r>
          <a:endParaRPr lang="en-US" sz="2000" kern="1200"/>
        </a:p>
      </dsp:txBody>
      <dsp:txXfrm>
        <a:off x="5701747" y="466958"/>
        <a:ext cx="1950930" cy="1142131"/>
      </dsp:txXfrm>
    </dsp:sp>
    <dsp:sp modelId="{6F37FAD5-9DB7-4E14-96AC-2CDEC72269A5}">
      <dsp:nvSpPr>
        <dsp:cNvPr id="0" name=""/>
        <dsp:cNvSpPr/>
      </dsp:nvSpPr>
      <dsp:spPr>
        <a:xfrm>
          <a:off x="7866146" y="787297"/>
          <a:ext cx="428663" cy="501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866146" y="887588"/>
        <a:ext cx="300064" cy="300873"/>
      </dsp:txXfrm>
    </dsp:sp>
    <dsp:sp modelId="{47F5B251-7EE6-4AF6-B3B6-A1082E1AA80D}">
      <dsp:nvSpPr>
        <dsp:cNvPr id="0" name=""/>
        <dsp:cNvSpPr/>
      </dsp:nvSpPr>
      <dsp:spPr>
        <a:xfrm>
          <a:off x="8497009" y="431425"/>
          <a:ext cx="2021996" cy="1213197"/>
        </a:xfrm>
        <a:prstGeom prst="roundRect">
          <a:avLst>
            <a:gd name="adj" fmla="val 10000"/>
          </a:avLst>
        </a:prstGeom>
        <a:solidFill>
          <a:schemeClr val="accent4"/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/>
            <a:t>Veterans cannot represent whole player base</a:t>
          </a:r>
          <a:endParaRPr lang="en-US" sz="2000" kern="1200"/>
        </a:p>
      </dsp:txBody>
      <dsp:txXfrm>
        <a:off x="8532542" y="466958"/>
        <a:ext cx="1950930" cy="1142131"/>
      </dsp:txXfrm>
    </dsp:sp>
    <dsp:sp modelId="{36575DA7-69C6-48E8-A9A9-DE3F992EEF35}">
      <dsp:nvSpPr>
        <dsp:cNvPr id="0" name=""/>
        <dsp:cNvSpPr/>
      </dsp:nvSpPr>
      <dsp:spPr>
        <a:xfrm rot="5400000">
          <a:off x="9293675" y="1786163"/>
          <a:ext cx="428663" cy="501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9357571" y="1822559"/>
        <a:ext cx="300873" cy="300064"/>
      </dsp:txXfrm>
    </dsp:sp>
    <dsp:sp modelId="{22E693F8-D126-4447-9CC6-2EA13E51D61A}">
      <dsp:nvSpPr>
        <dsp:cNvPr id="0" name=""/>
        <dsp:cNvSpPr/>
      </dsp:nvSpPr>
      <dsp:spPr>
        <a:xfrm>
          <a:off x="8497009" y="2453422"/>
          <a:ext cx="2021996" cy="1213197"/>
        </a:xfrm>
        <a:prstGeom prst="roundRect">
          <a:avLst>
            <a:gd name="adj" fmla="val 10000"/>
          </a:avLst>
        </a:prstGeom>
        <a:solidFill>
          <a:schemeClr val="accent4"/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/>
            <a:t>Not practical to read 10,000 forum posts</a:t>
          </a:r>
          <a:endParaRPr lang="en-US" sz="2000" kern="1200"/>
        </a:p>
      </dsp:txBody>
      <dsp:txXfrm>
        <a:off x="8532542" y="2488955"/>
        <a:ext cx="1950930" cy="1142131"/>
      </dsp:txXfrm>
    </dsp:sp>
    <dsp:sp modelId="{E9015658-FD6D-4AB4-A541-620A73BF67F9}">
      <dsp:nvSpPr>
        <dsp:cNvPr id="0" name=""/>
        <dsp:cNvSpPr/>
      </dsp:nvSpPr>
      <dsp:spPr>
        <a:xfrm rot="10800000">
          <a:off x="7890410" y="2809293"/>
          <a:ext cx="428663" cy="501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500" kern="1200"/>
        </a:p>
      </dsp:txBody>
      <dsp:txXfrm rot="10800000">
        <a:off x="8019009" y="2909584"/>
        <a:ext cx="300064" cy="300873"/>
      </dsp:txXfrm>
    </dsp:sp>
    <dsp:sp modelId="{DBD337BC-3D89-4517-9991-25EAB77767DC}">
      <dsp:nvSpPr>
        <dsp:cNvPr id="0" name=""/>
        <dsp:cNvSpPr/>
      </dsp:nvSpPr>
      <dsp:spPr>
        <a:xfrm>
          <a:off x="5666214" y="2453422"/>
          <a:ext cx="2021996" cy="1213197"/>
        </a:xfrm>
        <a:prstGeom prst="roundRect">
          <a:avLst>
            <a:gd name="adj" fmla="val 10000"/>
          </a:avLst>
        </a:prstGeom>
        <a:solidFill>
          <a:schemeClr val="accent4"/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/>
            <a:t>“Best guess” from brief skim of news, forums &amp; social media</a:t>
          </a:r>
          <a:endParaRPr lang="en-US" sz="2000" kern="1200"/>
        </a:p>
      </dsp:txBody>
      <dsp:txXfrm>
        <a:off x="5701747" y="2488955"/>
        <a:ext cx="1950930" cy="1142131"/>
      </dsp:txXfrm>
    </dsp:sp>
    <dsp:sp modelId="{919B00EA-763A-465D-BB43-3B1D0B0349B2}">
      <dsp:nvSpPr>
        <dsp:cNvPr id="0" name=""/>
        <dsp:cNvSpPr/>
      </dsp:nvSpPr>
      <dsp:spPr>
        <a:xfrm rot="10800000">
          <a:off x="5059615" y="2809293"/>
          <a:ext cx="428663" cy="501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500" kern="1200"/>
        </a:p>
      </dsp:txBody>
      <dsp:txXfrm rot="10800000">
        <a:off x="5188214" y="2909584"/>
        <a:ext cx="300064" cy="300873"/>
      </dsp:txXfrm>
    </dsp:sp>
    <dsp:sp modelId="{0C97DC76-6D88-477E-A94D-C6F9A2B4716C}">
      <dsp:nvSpPr>
        <dsp:cNvPr id="0" name=""/>
        <dsp:cNvSpPr/>
      </dsp:nvSpPr>
      <dsp:spPr>
        <a:xfrm>
          <a:off x="2835419" y="2453422"/>
          <a:ext cx="2021996" cy="121319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/>
            <a:t>Cannot confidently ascertain player sentiment</a:t>
          </a:r>
          <a:endParaRPr lang="en-US" sz="2000" kern="1200"/>
        </a:p>
      </dsp:txBody>
      <dsp:txXfrm>
        <a:off x="2870952" y="2488955"/>
        <a:ext cx="1950930" cy="1142131"/>
      </dsp:txXfrm>
    </dsp:sp>
    <dsp:sp modelId="{E96E1A3C-1C3C-41B3-8293-56CD39759373}">
      <dsp:nvSpPr>
        <dsp:cNvPr id="0" name=""/>
        <dsp:cNvSpPr/>
      </dsp:nvSpPr>
      <dsp:spPr>
        <a:xfrm rot="10800000">
          <a:off x="2228820" y="2809293"/>
          <a:ext cx="428663" cy="501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500" kern="1200"/>
        </a:p>
      </dsp:txBody>
      <dsp:txXfrm rot="10800000">
        <a:off x="2357419" y="2909584"/>
        <a:ext cx="300064" cy="300873"/>
      </dsp:txXfrm>
    </dsp:sp>
    <dsp:sp modelId="{09A680D8-C664-4DAC-A4A8-836A58EE3096}">
      <dsp:nvSpPr>
        <dsp:cNvPr id="0" name=""/>
        <dsp:cNvSpPr/>
      </dsp:nvSpPr>
      <dsp:spPr>
        <a:xfrm>
          <a:off x="4624" y="2453422"/>
          <a:ext cx="2021996" cy="1213197"/>
        </a:xfrm>
        <a:prstGeom prst="roundRect">
          <a:avLst>
            <a:gd name="adj" fmla="val 10000"/>
          </a:avLst>
        </a:prstGeom>
        <a:solidFill>
          <a:schemeClr val="accent3"/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/>
            <a:t>Recommended actions may not be what players want</a:t>
          </a:r>
          <a:endParaRPr lang="en-US" sz="1800" kern="1200"/>
        </a:p>
      </dsp:txBody>
      <dsp:txXfrm>
        <a:off x="40157" y="2488955"/>
        <a:ext cx="1950930" cy="11421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53D3B-BD56-4F3C-BD4E-A1CFBC9AD44A}">
      <dsp:nvSpPr>
        <dsp:cNvPr id="0" name=""/>
        <dsp:cNvSpPr/>
      </dsp:nvSpPr>
      <dsp:spPr>
        <a:xfrm>
          <a:off x="0" y="0"/>
          <a:ext cx="7627620" cy="6782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SG" sz="2900" kern="1200"/>
            <a:t>Are the features of my game well-received?</a:t>
          </a:r>
          <a:endParaRPr lang="en-US" sz="2900" kern="1200"/>
        </a:p>
      </dsp:txBody>
      <dsp:txXfrm>
        <a:off x="19866" y="19866"/>
        <a:ext cx="6816338" cy="638553"/>
      </dsp:txXfrm>
    </dsp:sp>
    <dsp:sp modelId="{11B797D2-50EF-428D-AD35-1A1DB732DFEE}">
      <dsp:nvSpPr>
        <dsp:cNvPr id="0" name=""/>
        <dsp:cNvSpPr/>
      </dsp:nvSpPr>
      <dsp:spPr>
        <a:xfrm>
          <a:off x="569595" y="772491"/>
          <a:ext cx="7627620" cy="6782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SG" sz="2900" kern="1200"/>
            <a:t>Any urgent issues to fix?</a:t>
          </a:r>
          <a:endParaRPr lang="en-US" sz="2900" kern="1200"/>
        </a:p>
      </dsp:txBody>
      <dsp:txXfrm>
        <a:off x="589461" y="792357"/>
        <a:ext cx="6577407" cy="638553"/>
      </dsp:txXfrm>
    </dsp:sp>
    <dsp:sp modelId="{6230E65A-EED5-4477-9F59-8E3B84816BDC}">
      <dsp:nvSpPr>
        <dsp:cNvPr id="0" name=""/>
        <dsp:cNvSpPr/>
      </dsp:nvSpPr>
      <dsp:spPr>
        <a:xfrm>
          <a:off x="1139189" y="1544983"/>
          <a:ext cx="7627620" cy="6782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SG" sz="2900" kern="1200"/>
            <a:t>Which features in particular?</a:t>
          </a:r>
          <a:endParaRPr lang="en-US" sz="2900" kern="1200"/>
        </a:p>
      </dsp:txBody>
      <dsp:txXfrm>
        <a:off x="1159055" y="1564849"/>
        <a:ext cx="6577407" cy="638553"/>
      </dsp:txXfrm>
    </dsp:sp>
    <dsp:sp modelId="{561E2D95-F258-431E-8B8B-D8958C93A0CE}">
      <dsp:nvSpPr>
        <dsp:cNvPr id="0" name=""/>
        <dsp:cNvSpPr/>
      </dsp:nvSpPr>
      <dsp:spPr>
        <a:xfrm>
          <a:off x="1708784" y="2317474"/>
          <a:ext cx="7627620" cy="6782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SG" sz="2900" kern="1200"/>
            <a:t>What data supports this conclusion?</a:t>
          </a:r>
          <a:endParaRPr lang="en-US" sz="2900" kern="1200"/>
        </a:p>
      </dsp:txBody>
      <dsp:txXfrm>
        <a:off x="1728650" y="2337340"/>
        <a:ext cx="6577407" cy="638553"/>
      </dsp:txXfrm>
    </dsp:sp>
    <dsp:sp modelId="{4D850483-7D0C-4F17-BCB8-ED25FA7743BC}">
      <dsp:nvSpPr>
        <dsp:cNvPr id="0" name=""/>
        <dsp:cNvSpPr/>
      </dsp:nvSpPr>
      <dsp:spPr>
        <a:xfrm>
          <a:off x="2278379" y="3089966"/>
          <a:ext cx="7627620" cy="6782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SG" sz="2900" kern="1200"/>
            <a:t>How do I obtain supporting data ASAP?</a:t>
          </a:r>
          <a:endParaRPr lang="en-US" sz="2900" kern="1200"/>
        </a:p>
      </dsp:txBody>
      <dsp:txXfrm>
        <a:off x="2298245" y="3109832"/>
        <a:ext cx="6577407" cy="638553"/>
      </dsp:txXfrm>
    </dsp:sp>
    <dsp:sp modelId="{9675F071-A344-419F-AEB2-7A64742A7AD2}">
      <dsp:nvSpPr>
        <dsp:cNvPr id="0" name=""/>
        <dsp:cNvSpPr/>
      </dsp:nvSpPr>
      <dsp:spPr>
        <a:xfrm>
          <a:off x="7186734" y="495525"/>
          <a:ext cx="440885" cy="44088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7285933" y="495525"/>
        <a:ext cx="242487" cy="331766"/>
      </dsp:txXfrm>
    </dsp:sp>
    <dsp:sp modelId="{2936118A-AC22-4BC6-9BAE-724D8DB444D3}">
      <dsp:nvSpPr>
        <dsp:cNvPr id="0" name=""/>
        <dsp:cNvSpPr/>
      </dsp:nvSpPr>
      <dsp:spPr>
        <a:xfrm>
          <a:off x="7756329" y="1268016"/>
          <a:ext cx="440885" cy="44088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200" kern="1200"/>
        </a:p>
      </dsp:txBody>
      <dsp:txXfrm>
        <a:off x="7855528" y="1268016"/>
        <a:ext cx="242487" cy="331766"/>
      </dsp:txXfrm>
    </dsp:sp>
    <dsp:sp modelId="{25F8CB36-93DA-4663-B2DA-F1963714E1BE}">
      <dsp:nvSpPr>
        <dsp:cNvPr id="0" name=""/>
        <dsp:cNvSpPr/>
      </dsp:nvSpPr>
      <dsp:spPr>
        <a:xfrm>
          <a:off x="8325924" y="2029203"/>
          <a:ext cx="440885" cy="44088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200" kern="1200"/>
        </a:p>
      </dsp:txBody>
      <dsp:txXfrm>
        <a:off x="8425123" y="2029203"/>
        <a:ext cx="242487" cy="331766"/>
      </dsp:txXfrm>
    </dsp:sp>
    <dsp:sp modelId="{43D08BE8-BCED-4CB8-81D2-C898B0B34DB5}">
      <dsp:nvSpPr>
        <dsp:cNvPr id="0" name=""/>
        <dsp:cNvSpPr/>
      </dsp:nvSpPr>
      <dsp:spPr>
        <a:xfrm>
          <a:off x="8895519" y="2809231"/>
          <a:ext cx="440885" cy="440885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200" kern="1200"/>
        </a:p>
      </dsp:txBody>
      <dsp:txXfrm>
        <a:off x="8994718" y="2809231"/>
        <a:ext cx="242487" cy="331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707B1-DCE7-4B8B-9B8F-1816169FFDEB}" type="datetimeFigureOut">
              <a:rPr kumimoji="1" lang="ja-JP" altLang="en-US" smtClean="0"/>
              <a:t>2019/8/20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428E5-2E6A-4995-87B9-607783D244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1149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SG" altLang="ja-JP" sz="1200"/>
              <a:t>Scrapes </a:t>
            </a:r>
            <a:r>
              <a:rPr lang="en-SG" altLang="ja-JP" sz="1200"/>
              <a:t>reviews from Steam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SG" altLang="ja-JP" sz="1200"/>
              <a:t>Filters and cleans reviews to reduce noise</a:t>
            </a:r>
          </a:p>
          <a:p>
            <a:pPr marL="514350" indent="-514350">
              <a:buFont typeface="+mj-lt"/>
              <a:buAutoNum type="arabicPeriod"/>
            </a:pPr>
            <a:r>
              <a:rPr lang="en-SG" altLang="ja-JP" sz="1200"/>
              <a:t>Identifies topics of discussion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SG" altLang="ja-JP" sz="1200"/>
              <a:t>Assigns sentiment </a:t>
            </a:r>
            <a:r>
              <a:rPr lang="en-SG" altLang="ja-JP" sz="1200"/>
              <a:t>scores per topic in each review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SG" altLang="ja-JP" sz="1200"/>
              <a:t>Aggregates scores by topic whole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SG" altLang="ja-JP" sz="1200"/>
              <a:t>Outputs a snapshot</a:t>
            </a:r>
            <a:endParaRPr kumimoji="1" lang="en-SG" altLang="ja-JP" sz="1200"/>
          </a:p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428E5-2E6A-4995-87B9-607783D2443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4936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428E5-2E6A-4995-87B9-607783D2443D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2754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SG" altLang="ja-JP"/>
              <a:t>Language detection is scored by probability. Language of a document is more reliable because it returns a </a:t>
            </a:r>
            <a:r>
              <a:rPr kumimoji="1" lang="en-SG" altLang="ja-JP" err="1"/>
              <a:t>dict</a:t>
            </a:r>
            <a:r>
              <a:rPr kumimoji="1" lang="en-SG" altLang="ja-JP"/>
              <a:t> or lists of average probability scores across the whole document, then selects the highest-probability language.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428E5-2E6A-4995-87B9-607783D2443D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9923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ja-JP"/>
              <a:t>e.g. Review 1 has 2 topics, Tactical Gameplay and Strategic Gameplay. One is positive and the other negative.</a:t>
            </a:r>
          </a:p>
          <a:p>
            <a:endParaRPr kumimoji="1" lang="en-GB" altLang="ja-JP"/>
          </a:p>
          <a:p>
            <a:r>
              <a:rPr kumimoji="1" lang="en-GB" altLang="ja-JP"/>
              <a:t>Essentially, for this review, the data we can get looks like this:</a:t>
            </a:r>
          </a:p>
          <a:p>
            <a:endParaRPr kumimoji="1" lang="en-GB" altLang="ja-JP"/>
          </a:p>
          <a:p>
            <a:r>
              <a:rPr kumimoji="1" lang="en-GB" altLang="ja-JP"/>
              <a:t>|</a:t>
            </a:r>
            <a:r>
              <a:rPr kumimoji="1" lang="en-GB" altLang="ja-JP" err="1"/>
              <a:t>Topic|Score</a:t>
            </a:r>
            <a:r>
              <a:rPr kumimoji="1" lang="en-GB" altLang="ja-JP"/>
              <a:t>|</a:t>
            </a:r>
          </a:p>
          <a:p>
            <a:r>
              <a:rPr kumimoji="1" lang="en-GB" altLang="ja-JP"/>
              <a:t>|:----|----:|</a:t>
            </a:r>
          </a:p>
          <a:p>
            <a:r>
              <a:rPr kumimoji="1" lang="en-GB" altLang="ja-JP"/>
              <a:t>|Tactical Gameplay|1|</a:t>
            </a:r>
          </a:p>
          <a:p>
            <a:r>
              <a:rPr kumimoji="1" lang="en-GB" altLang="ja-JP"/>
              <a:t>|Strategic Gameplay| -1|</a:t>
            </a:r>
          </a:p>
          <a:p>
            <a:endParaRPr kumimoji="1" lang="en-GB" altLang="ja-JP"/>
          </a:p>
          <a:p>
            <a:endParaRPr kumimoji="1" lang="en-GB" altLang="ja-JP"/>
          </a:p>
          <a:p>
            <a:r>
              <a:rPr kumimoji="1" lang="en-GB" altLang="ja-JP"/>
              <a:t>Going one level higher, the dataset generally looks like this:</a:t>
            </a:r>
          </a:p>
          <a:p>
            <a:endParaRPr kumimoji="1" lang="en-GB" altLang="ja-JP"/>
          </a:p>
          <a:p>
            <a:r>
              <a:rPr kumimoji="1" lang="en-GB" altLang="ja-JP"/>
              <a:t>|Review| Topic | Score |</a:t>
            </a:r>
          </a:p>
          <a:p>
            <a:r>
              <a:rPr kumimoji="1" lang="en-GB" altLang="ja-JP"/>
              <a:t>|----:|----|----:|</a:t>
            </a:r>
          </a:p>
          <a:p>
            <a:r>
              <a:rPr kumimoji="1" lang="en-GB" altLang="ja-JP"/>
              <a:t>|1|Tactical Gameplay|1|</a:t>
            </a:r>
          </a:p>
          <a:p>
            <a:r>
              <a:rPr kumimoji="1" lang="en-GB" altLang="ja-JP"/>
              <a:t>|1|Strategic Gameplay|-1|</a:t>
            </a:r>
          </a:p>
          <a:p>
            <a:r>
              <a:rPr kumimoji="1" lang="en-GB" altLang="ja-JP"/>
              <a:t>|2|Characters|1|</a:t>
            </a:r>
          </a:p>
          <a:p>
            <a:r>
              <a:rPr kumimoji="1" lang="en-GB" altLang="ja-JP"/>
              <a:t>|2|Strategic Gameplay|1|</a:t>
            </a:r>
          </a:p>
          <a:p>
            <a:endParaRPr kumimoji="1" lang="en-GB" altLang="ja-JP"/>
          </a:p>
          <a:p>
            <a:r>
              <a:rPr kumimoji="1" lang="en-GB" altLang="ja-JP"/>
              <a:t>In human English...</a:t>
            </a:r>
          </a:p>
          <a:p>
            <a:endParaRPr kumimoji="1" lang="en-GB" altLang="ja-JP"/>
          </a:p>
          <a:p>
            <a:r>
              <a:rPr kumimoji="1" lang="en-GB" altLang="ja-JP"/>
              <a:t>For each review in the dataset, the model:</a:t>
            </a:r>
          </a:p>
          <a:p>
            <a:r>
              <a:rPr kumimoji="1" lang="en-GB" altLang="ja-JP"/>
              <a:t>    1. Identifies topics in a review</a:t>
            </a:r>
          </a:p>
          <a:p>
            <a:r>
              <a:rPr kumimoji="1" lang="en-GB" altLang="ja-JP"/>
              <a:t>    2. Scores topic based on the dominant sentiment out of all sentences</a:t>
            </a:r>
          </a:p>
          <a:p>
            <a:r>
              <a:rPr kumimoji="1" lang="en-GB" altLang="ja-JP"/>
              <a:t>    3. </a:t>
            </a:r>
          </a:p>
          <a:p>
            <a:r>
              <a:rPr kumimoji="1" lang="en-GB" altLang="ja-JP"/>
              <a:t>    </a:t>
            </a:r>
          </a:p>
          <a:p>
            <a:endParaRPr kumimoji="1" lang="en-GB" altLang="ja-JP"/>
          </a:p>
          <a:p>
            <a:r>
              <a:rPr kumimoji="1" lang="en-GB" altLang="ja-JP"/>
              <a:t>This kind of scoring is more akin to how a human would read a review and score the sentiment for each topic in that review.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428E5-2E6A-4995-87B9-607783D2443D}" type="slidenum">
              <a:rPr kumimoji="1" lang="ja-JP" altLang="en-US" smtClean="0"/>
              <a:t>95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271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21" Type="http://schemas.openxmlformats.org/officeDocument/2006/relationships/image" Target="../media/image58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5" Type="http://schemas.openxmlformats.org/officeDocument/2006/relationships/image" Target="../media/image62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24" Type="http://schemas.openxmlformats.org/officeDocument/2006/relationships/image" Target="../media/image61.pn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23" Type="http://schemas.openxmlformats.org/officeDocument/2006/relationships/image" Target="../media/image60.svg"/><Relationship Id="rId10" Type="http://schemas.openxmlformats.org/officeDocument/2006/relationships/image" Target="../media/image47.png"/><Relationship Id="rId19" Type="http://schemas.openxmlformats.org/officeDocument/2006/relationships/image" Target="../media/image56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tore.steampowered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tore.steampowered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7" Type="http://schemas.openxmlformats.org/officeDocument/2006/relationships/image" Target="../media/image97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7" Type="http://schemas.openxmlformats.org/officeDocument/2006/relationships/image" Target="../media/image102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file:///C:\Users\Alfred\Documents\GitHub\steamvox\viz\lda_01_raw.htm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file:///C:\Users\Alfred\Documents\GitHub\steamvox\viz\lda_fin.htm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7" Type="http://schemas.openxmlformats.org/officeDocument/2006/relationships/hyperlink" Target="https://forums.totalwar.com/discussion/234237/meet-the-warlords-warlord-poster-master-list" TargetMode="External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g"/><Relationship Id="rId5" Type="http://schemas.openxmlformats.org/officeDocument/2006/relationships/image" Target="../media/image115.jpg"/><Relationship Id="rId4" Type="http://schemas.openxmlformats.org/officeDocument/2006/relationships/image" Target="../media/image114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hyperlink" Target="https://www.strategygamer.com/articles/total-war-three-kingdoms-gameplay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hyperlink" Target="https://store.steampowered.com/app/779340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hyperlink" Target="https://www.howtogeek.com/163452/everything-you-need-to-know-about-the-blue-screen-of-death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svg"/><Relationship Id="rId4" Type="http://schemas.openxmlformats.org/officeDocument/2006/relationships/image" Target="../media/image12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svg"/><Relationship Id="rId4" Type="http://schemas.openxmlformats.org/officeDocument/2006/relationships/image" Target="../media/image12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7" Type="http://schemas.openxmlformats.org/officeDocument/2006/relationships/image" Target="../media/image126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svg"/><Relationship Id="rId4" Type="http://schemas.openxmlformats.org/officeDocument/2006/relationships/image" Target="../media/image1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www.researchgate.net/publication/220686446_What_went_wrong_A_survey_of_problems_in_game_development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sv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3" Type="http://schemas.openxmlformats.org/officeDocument/2006/relationships/image" Target="../media/image17.svg"/><Relationship Id="rId21" Type="http://schemas.openxmlformats.org/officeDocument/2006/relationships/image" Target="../media/image35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5" Type="http://schemas.openxmlformats.org/officeDocument/2006/relationships/image" Target="../media/image39.sv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24" Type="http://schemas.openxmlformats.org/officeDocument/2006/relationships/image" Target="../media/image38.pn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23" Type="http://schemas.openxmlformats.org/officeDocument/2006/relationships/image" Target="../media/image37.svg"/><Relationship Id="rId10" Type="http://schemas.openxmlformats.org/officeDocument/2006/relationships/image" Target="../media/image24.png"/><Relationship Id="rId19" Type="http://schemas.openxmlformats.org/officeDocument/2006/relationships/image" Target="../media/image33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s://spacy.io/api/tokenizer" TargetMode="External"/><Relationship Id="rId3" Type="http://schemas.openxmlformats.org/officeDocument/2006/relationships/hyperlink" Target="https://blog.insightdatascience.com/topic-modeling-and-sentiment-analysis-to-pinpoint-the-perfect-doctor-6a8fdd4a3904" TargetMode="External"/><Relationship Id="rId7" Type="http://schemas.openxmlformats.org/officeDocument/2006/relationships/hyperlink" Target="https://www.machinelearningplus.com/nlp/topic-modeling-gensim-python/" TargetMode="External"/><Relationship Id="rId2" Type="http://schemas.openxmlformats.org/officeDocument/2006/relationships/hyperlink" Target="https://github.com/nuwapi/DoctorSnapshot/tree/master/sr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fnl/syntok" TargetMode="External"/><Relationship Id="rId5" Type="http://schemas.openxmlformats.org/officeDocument/2006/relationships/hyperlink" Target="https://gist.github.com/nealrs/96342d8231b75cf4bb82" TargetMode="External"/><Relationship Id="rId4" Type="http://schemas.openxmlformats.org/officeDocument/2006/relationships/hyperlink" Target="https://github.com/woctezuma/download-steam-review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7C87A-1F8D-4F5B-88D9-A481F54ADC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SG" altLang="ja-JP" sz="6000">
                <a:solidFill>
                  <a:srgbClr val="FFFF00"/>
                </a:solidFill>
              </a:rPr>
              <a:t>SteamVox</a:t>
            </a:r>
            <a:br>
              <a:rPr kumimoji="1" lang="en-SG" altLang="ja-JP" sz="6000">
                <a:solidFill>
                  <a:srgbClr val="FFFF00"/>
                </a:solidFill>
              </a:rPr>
            </a:b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1CB04-4D43-4F6F-80AE-567DB39279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353462"/>
            <a:ext cx="8791575" cy="1655762"/>
          </a:xfrm>
        </p:spPr>
        <p:txBody>
          <a:bodyPr>
            <a:normAutofit/>
          </a:bodyPr>
          <a:lstStyle/>
          <a:p>
            <a:pPr algn="ctr"/>
            <a:r>
              <a:rPr lang="en-SG" altLang="ja-JP" sz="2800">
                <a:solidFill>
                  <a:schemeClr val="tx1"/>
                </a:solidFill>
              </a:rPr>
              <a:t>Steam Reviews: Topic Modelling And </a:t>
            </a:r>
          </a:p>
          <a:p>
            <a:pPr algn="ctr"/>
            <a:r>
              <a:rPr lang="en-SG" altLang="ja-JP" sz="2800">
                <a:solidFill>
                  <a:schemeClr val="tx1"/>
                </a:solidFill>
              </a:rPr>
              <a:t>Sentiment Analysis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A4FACC-A016-48A6-A77B-01B4031F251D}"/>
              </a:ext>
            </a:extLst>
          </p:cNvPr>
          <p:cNvSpPr txBox="1"/>
          <p:nvPr/>
        </p:nvSpPr>
        <p:spPr>
          <a:xfrm>
            <a:off x="3941685" y="5284435"/>
            <a:ext cx="447434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altLang="ja-JP" sz="2400"/>
              <a:t>Capstone Project by Alfred Tang </a:t>
            </a:r>
          </a:p>
          <a:p>
            <a:pPr algn="ctr"/>
            <a:r>
              <a:rPr lang="en-SG" altLang="ja-JP"/>
              <a:t>Data Science Immersive 8</a:t>
            </a:r>
          </a:p>
          <a:p>
            <a:pPr algn="ctr"/>
            <a:r>
              <a:rPr lang="en-SG" altLang="ja-JP"/>
              <a:t>General Assembly</a:t>
            </a:r>
          </a:p>
          <a:p>
            <a:pPr algn="ctr"/>
            <a:r>
              <a:rPr kumimoji="1" lang="en-SG" altLang="ja-JP"/>
              <a:t>August 2019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2350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E9B97-A356-44CB-9D3B-7559C745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032" y="618518"/>
            <a:ext cx="10164762" cy="1478570"/>
          </a:xfrm>
        </p:spPr>
        <p:txBody>
          <a:bodyPr>
            <a:normAutofit/>
          </a:bodyPr>
          <a:lstStyle/>
          <a:p>
            <a:r>
              <a:rPr kumimoji="1" lang="en-SG" altLang="ja-JP">
                <a:solidFill>
                  <a:srgbClr val="FFFF00"/>
                </a:solidFill>
              </a:rPr>
              <a:t>Real-World Example: Online Game Publication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3C8076-0735-4445-9AEA-82ABD300C9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9154632"/>
              </p:ext>
            </p:extLst>
          </p:nvPr>
        </p:nvGraphicFramePr>
        <p:xfrm>
          <a:off x="834185" y="1957041"/>
          <a:ext cx="10523630" cy="4098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CB2A093-D1F0-42BB-9EAD-9D8AE48DA117}"/>
              </a:ext>
            </a:extLst>
          </p:cNvPr>
          <p:cNvSpPr txBox="1"/>
          <p:nvPr/>
        </p:nvSpPr>
        <p:spPr>
          <a:xfrm>
            <a:off x="9311127" y="5668856"/>
            <a:ext cx="231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/>
              <a:t>1 per min </a:t>
            </a:r>
            <a:r>
              <a:rPr kumimoji="1" lang="en-SG" altLang="ja-JP">
                <a:sym typeface="Wingdings" panose="05000000000000000000" pitchFamily="2" charset="2"/>
              </a:rPr>
              <a:t> 20.83 </a:t>
            </a:r>
          </a:p>
          <a:p>
            <a:r>
              <a:rPr kumimoji="1" lang="en-SG" altLang="ja-JP">
                <a:sym typeface="Wingdings" panose="05000000000000000000" pitchFamily="2" charset="2"/>
              </a:rPr>
              <a:t>working days! (assuming 0 failures)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7778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E9B97-A356-44CB-9D3B-7559C745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ja-JP">
                <a:solidFill>
                  <a:srgbClr val="FFFF00"/>
                </a:solidFill>
              </a:rPr>
              <a:t>Problem Statement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3C8076-0735-4445-9AEA-82ABD300C9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1456580"/>
              </p:ext>
            </p:extLst>
          </p:nvPr>
        </p:nvGraphicFramePr>
        <p:xfrm>
          <a:off x="1141411" y="2228296"/>
          <a:ext cx="9906000" cy="3768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324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CE32-6846-4C23-96F3-6A26C367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97" y="2689715"/>
            <a:ext cx="10191605" cy="1478570"/>
          </a:xfrm>
        </p:spPr>
        <p:txBody>
          <a:bodyPr>
            <a:normAutofit/>
          </a:bodyPr>
          <a:lstStyle/>
          <a:p>
            <a:pPr algn="ctr"/>
            <a:r>
              <a:rPr kumimoji="1" lang="en-SG" altLang="ja-JP" sz="4800">
                <a:solidFill>
                  <a:srgbClr val="FFFF00"/>
                </a:solidFill>
              </a:rPr>
              <a:t>How </a:t>
            </a:r>
            <a:r>
              <a:rPr lang="en-SG" altLang="ja-JP" sz="4800">
                <a:solidFill>
                  <a:srgbClr val="FFFF00"/>
                </a:solidFill>
              </a:rPr>
              <a:t>does SteamVox </a:t>
            </a:r>
            <a:r>
              <a:rPr kumimoji="1" lang="en-SG" altLang="ja-JP" sz="4800">
                <a:solidFill>
                  <a:srgbClr val="FFFF00"/>
                </a:solidFill>
              </a:rPr>
              <a:t>help?</a:t>
            </a:r>
            <a:endParaRPr kumimoji="1" lang="ja-JP" altLang="en-US" sz="4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191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0DCC2-8E9A-4FE9-B3D8-BF0F95379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800" err="1">
                <a:solidFill>
                  <a:srgbClr val="FFFF00"/>
                </a:solidFill>
              </a:rPr>
              <a:t>Steamvox</a:t>
            </a:r>
            <a:r>
              <a:rPr lang="en-SG" altLang="ja-JP" sz="4800">
                <a:solidFill>
                  <a:srgbClr val="FFFF00"/>
                </a:solidFill>
              </a:rPr>
              <a:t>: An Overview</a:t>
            </a:r>
            <a:endParaRPr kumimoji="1" lang="ja-JP" altLang="en-US" sz="4800">
              <a:solidFill>
                <a:srgbClr val="FFFF00"/>
              </a:solidFill>
            </a:endParaRPr>
          </a:p>
        </p:txBody>
      </p:sp>
      <p:pic>
        <p:nvPicPr>
          <p:cNvPr id="1026" name="Picture 2" descr="File:Steam icon logo.svg">
            <a:extLst>
              <a:ext uri="{FF2B5EF4-FFF2-40B4-BE49-F238E27FC236}">
                <a16:creationId xmlns:a16="http://schemas.microsoft.com/office/drawing/2014/main" id="{2B4BC07A-997F-4939-A511-D5DD57A22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089" y="1983801"/>
            <a:ext cx="1048894" cy="104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2F2E32E-D6B0-4C5A-8005-EB941C5B6433}"/>
              </a:ext>
            </a:extLst>
          </p:cNvPr>
          <p:cNvSpPr/>
          <p:nvPr/>
        </p:nvSpPr>
        <p:spPr>
          <a:xfrm rot="5400000">
            <a:off x="1387802" y="3383649"/>
            <a:ext cx="595424" cy="404037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20D0B92-C64B-4C65-A63C-BF029DB51BC2}"/>
              </a:ext>
            </a:extLst>
          </p:cNvPr>
          <p:cNvSpPr/>
          <p:nvPr/>
        </p:nvSpPr>
        <p:spPr>
          <a:xfrm>
            <a:off x="2267984" y="4308712"/>
            <a:ext cx="595424" cy="404037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FB8F5-D574-45AA-BAEA-8797D3178B8C}"/>
              </a:ext>
            </a:extLst>
          </p:cNvPr>
          <p:cNvSpPr txBox="1"/>
          <p:nvPr/>
        </p:nvSpPr>
        <p:spPr>
          <a:xfrm>
            <a:off x="1208658" y="4940083"/>
            <a:ext cx="870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/>
              <a:t>Scrape</a:t>
            </a:r>
          </a:p>
          <a:p>
            <a:pPr algn="ctr"/>
            <a:r>
              <a:rPr kumimoji="1" lang="en-SG" altLang="ja-JP"/>
              <a:t>reviews</a:t>
            </a:r>
            <a:endParaRPr kumimoji="1" lang="ja-JP" altLang="en-US"/>
          </a:p>
        </p:txBody>
      </p:sp>
      <p:pic>
        <p:nvPicPr>
          <p:cNvPr id="10" name="Graphic 9" descr="Filter">
            <a:extLst>
              <a:ext uri="{FF2B5EF4-FFF2-40B4-BE49-F238E27FC236}">
                <a16:creationId xmlns:a16="http://schemas.microsoft.com/office/drawing/2014/main" id="{925BBB17-EA50-4CBE-9AB1-DA791AFEF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0663" y="4025683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233143-A756-46E7-A6F5-314778B2C71D}"/>
              </a:ext>
            </a:extLst>
          </p:cNvPr>
          <p:cNvSpPr txBox="1"/>
          <p:nvPr/>
        </p:nvSpPr>
        <p:spPr>
          <a:xfrm>
            <a:off x="2930690" y="4940083"/>
            <a:ext cx="1025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/>
              <a:t>Filter, </a:t>
            </a:r>
          </a:p>
          <a:p>
            <a:pPr algn="ctr"/>
            <a:r>
              <a:rPr kumimoji="1" lang="en-SG" altLang="ja-JP"/>
              <a:t>tokenise, </a:t>
            </a:r>
          </a:p>
          <a:p>
            <a:pPr algn="ctr"/>
            <a:r>
              <a:rPr kumimoji="1" lang="en-SG" altLang="ja-JP"/>
              <a:t>clean</a:t>
            </a:r>
            <a:endParaRPr kumimoji="1" lang="ja-JP" alt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E0199F5-2193-4347-9A45-590AFF8869A2}"/>
              </a:ext>
            </a:extLst>
          </p:cNvPr>
          <p:cNvSpPr/>
          <p:nvPr/>
        </p:nvSpPr>
        <p:spPr>
          <a:xfrm>
            <a:off x="4045067" y="4308712"/>
            <a:ext cx="595424" cy="404037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Graphic 13" descr="Target">
            <a:extLst>
              <a:ext uri="{FF2B5EF4-FFF2-40B4-BE49-F238E27FC236}">
                <a16:creationId xmlns:a16="http://schemas.microsoft.com/office/drawing/2014/main" id="{9B37F2BA-C402-4DEF-BCBD-896B7056B2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8711" y="4021623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DBF312-EFFF-4BFE-BDEC-6468D324A655}"/>
              </a:ext>
            </a:extLst>
          </p:cNvPr>
          <p:cNvSpPr txBox="1"/>
          <p:nvPr/>
        </p:nvSpPr>
        <p:spPr>
          <a:xfrm>
            <a:off x="4729249" y="4936023"/>
            <a:ext cx="1101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/>
              <a:t>Topic </a:t>
            </a:r>
          </a:p>
          <a:p>
            <a:pPr algn="ctr"/>
            <a:r>
              <a:rPr kumimoji="1" lang="en-SG" altLang="ja-JP"/>
              <a:t>Modelling</a:t>
            </a:r>
          </a:p>
          <a:p>
            <a:pPr algn="ctr"/>
            <a:r>
              <a:rPr kumimoji="1" lang="en-SG" altLang="ja-JP"/>
              <a:t>(LDA)</a:t>
            </a:r>
            <a:endParaRPr kumimoji="1" lang="ja-JP" alt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FD0A9C5-4B56-4F41-AE8E-47DDDA261CA4}"/>
              </a:ext>
            </a:extLst>
          </p:cNvPr>
          <p:cNvSpPr/>
          <p:nvPr/>
        </p:nvSpPr>
        <p:spPr>
          <a:xfrm>
            <a:off x="5825163" y="4276806"/>
            <a:ext cx="595424" cy="404037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Graphic 17" descr="Head with gears">
            <a:extLst>
              <a:ext uri="{FF2B5EF4-FFF2-40B4-BE49-F238E27FC236}">
                <a16:creationId xmlns:a16="http://schemas.microsoft.com/office/drawing/2014/main" id="{F99BA024-F11E-49F3-A31F-A304362AE9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09110" y="4053530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0D27EE-8118-4DAF-94E4-72169F9869D2}"/>
              </a:ext>
            </a:extLst>
          </p:cNvPr>
          <p:cNvSpPr txBox="1"/>
          <p:nvPr/>
        </p:nvSpPr>
        <p:spPr>
          <a:xfrm>
            <a:off x="6473022" y="4940083"/>
            <a:ext cx="1104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/>
              <a:t>Assess </a:t>
            </a:r>
          </a:p>
          <a:p>
            <a:pPr algn="ctr"/>
            <a:r>
              <a:rPr kumimoji="1" lang="en-SG" altLang="ja-JP"/>
              <a:t>modelled </a:t>
            </a:r>
          </a:p>
          <a:p>
            <a:pPr algn="ctr"/>
            <a:r>
              <a:rPr kumimoji="1" lang="en-SG" altLang="ja-JP"/>
              <a:t>topics</a:t>
            </a:r>
            <a:endParaRPr kumimoji="1" lang="ja-JP" alt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5087671-3AFD-49FE-A5B3-7A0739081AF1}"/>
              </a:ext>
            </a:extLst>
          </p:cNvPr>
          <p:cNvSpPr/>
          <p:nvPr/>
        </p:nvSpPr>
        <p:spPr>
          <a:xfrm>
            <a:off x="7634030" y="4308712"/>
            <a:ext cx="595424" cy="404037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B33A36-FE18-444E-BBDC-A58B4810964C}"/>
              </a:ext>
            </a:extLst>
          </p:cNvPr>
          <p:cNvSpPr txBox="1"/>
          <p:nvPr/>
        </p:nvSpPr>
        <p:spPr>
          <a:xfrm>
            <a:off x="11007282" y="2190959"/>
            <a:ext cx="104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/>
              <a:t>Get insights</a:t>
            </a:r>
            <a:endParaRPr kumimoji="1" lang="ja-JP" altLang="en-US"/>
          </a:p>
        </p:txBody>
      </p:sp>
      <p:pic>
        <p:nvPicPr>
          <p:cNvPr id="1024" name="Graphic 1023" descr="Bullseye">
            <a:extLst>
              <a:ext uri="{FF2B5EF4-FFF2-40B4-BE49-F238E27FC236}">
                <a16:creationId xmlns:a16="http://schemas.microsoft.com/office/drawing/2014/main" id="{3BF6B4EB-F59C-468F-9851-4E0D9B0828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21779" y="4021623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D1E91D4-53FF-456B-BD30-00414D95FA2E}"/>
              </a:ext>
            </a:extLst>
          </p:cNvPr>
          <p:cNvSpPr txBox="1"/>
          <p:nvPr/>
        </p:nvSpPr>
        <p:spPr>
          <a:xfrm>
            <a:off x="8445381" y="4981727"/>
            <a:ext cx="821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/>
              <a:t>Assign </a:t>
            </a:r>
          </a:p>
          <a:p>
            <a:pPr algn="ctr"/>
            <a:r>
              <a:rPr kumimoji="1" lang="en-SG" altLang="ja-JP"/>
              <a:t>topics</a:t>
            </a:r>
            <a:endParaRPr kumimoji="1" lang="ja-JP" alt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B0E06316-B5A1-4524-A5B3-1F6C1D3C5655}"/>
              </a:ext>
            </a:extLst>
          </p:cNvPr>
          <p:cNvSpPr/>
          <p:nvPr/>
        </p:nvSpPr>
        <p:spPr>
          <a:xfrm>
            <a:off x="9438683" y="4279318"/>
            <a:ext cx="595424" cy="404037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Graphic 1026" descr="Playbook">
            <a:extLst>
              <a:ext uri="{FF2B5EF4-FFF2-40B4-BE49-F238E27FC236}">
                <a16:creationId xmlns:a16="http://schemas.microsoft.com/office/drawing/2014/main" id="{703F8E3B-D2D1-4F42-8A57-D5CF2B5240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66063" y="4021623"/>
            <a:ext cx="914400" cy="914400"/>
          </a:xfrm>
          <a:prstGeom prst="rect">
            <a:avLst/>
          </a:prstGeom>
        </p:spPr>
      </p:pic>
      <p:pic>
        <p:nvPicPr>
          <p:cNvPr id="1029" name="Graphic 1028" descr="Speech">
            <a:extLst>
              <a:ext uri="{FF2B5EF4-FFF2-40B4-BE49-F238E27FC236}">
                <a16:creationId xmlns:a16="http://schemas.microsoft.com/office/drawing/2014/main" id="{1B9ABF56-3578-47B0-83CE-AD841A6F59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28315" y="4021623"/>
            <a:ext cx="914400" cy="914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E67F40C-060D-446A-99BC-14263E6E3F5F}"/>
              </a:ext>
            </a:extLst>
          </p:cNvPr>
          <p:cNvSpPr txBox="1"/>
          <p:nvPr/>
        </p:nvSpPr>
        <p:spPr>
          <a:xfrm>
            <a:off x="10111539" y="4981727"/>
            <a:ext cx="1024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/>
              <a:t>Score</a:t>
            </a:r>
          </a:p>
          <a:p>
            <a:pPr algn="ctr"/>
            <a:r>
              <a:rPr kumimoji="1" lang="en-SG" altLang="ja-JP"/>
              <a:t>sentiment</a:t>
            </a:r>
            <a:endParaRPr kumimoji="1" lang="ja-JP" alt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9A98C5B-5B6A-4C0F-B44B-2ABD2D1CDB6D}"/>
              </a:ext>
            </a:extLst>
          </p:cNvPr>
          <p:cNvSpPr/>
          <p:nvPr/>
        </p:nvSpPr>
        <p:spPr>
          <a:xfrm rot="16200000">
            <a:off x="10410793" y="3383649"/>
            <a:ext cx="595424" cy="404037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1" name="Graphic 1030" descr="Presentation with bar chart">
            <a:extLst>
              <a:ext uri="{FF2B5EF4-FFF2-40B4-BE49-F238E27FC236}">
                <a16:creationId xmlns:a16="http://schemas.microsoft.com/office/drawing/2014/main" id="{7D9517B9-4D29-49B6-B521-C125760058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21779" y="2090627"/>
            <a:ext cx="914400" cy="914400"/>
          </a:xfrm>
          <a:prstGeom prst="rect">
            <a:avLst/>
          </a:prstGeom>
        </p:spPr>
      </p:pic>
      <p:sp>
        <p:nvSpPr>
          <p:cNvPr id="48" name="Arrow: Right 47">
            <a:extLst>
              <a:ext uri="{FF2B5EF4-FFF2-40B4-BE49-F238E27FC236}">
                <a16:creationId xmlns:a16="http://schemas.microsoft.com/office/drawing/2014/main" id="{BA78DC66-A0DA-482C-BF93-B603472AE158}"/>
              </a:ext>
            </a:extLst>
          </p:cNvPr>
          <p:cNvSpPr/>
          <p:nvPr/>
        </p:nvSpPr>
        <p:spPr>
          <a:xfrm rot="10800000">
            <a:off x="9438683" y="2237983"/>
            <a:ext cx="595424" cy="404037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7" name="Graphic 1036" descr="Hammer">
            <a:extLst>
              <a:ext uri="{FF2B5EF4-FFF2-40B4-BE49-F238E27FC236}">
                <a16:creationId xmlns:a16="http://schemas.microsoft.com/office/drawing/2014/main" id="{9EF37910-2F81-4293-BE2C-9882C0D0BB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11883" y="2090627"/>
            <a:ext cx="914400" cy="914400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2E15C2C5-752C-44CF-9DB3-8A55E773A69E}"/>
              </a:ext>
            </a:extLst>
          </p:cNvPr>
          <p:cNvSpPr/>
          <p:nvPr/>
        </p:nvSpPr>
        <p:spPr>
          <a:xfrm rot="10800000">
            <a:off x="7628787" y="2271588"/>
            <a:ext cx="595424" cy="404037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29878A-DB67-4479-9AFF-8AB5C4644826}"/>
              </a:ext>
            </a:extLst>
          </p:cNvPr>
          <p:cNvSpPr txBox="1"/>
          <p:nvPr/>
        </p:nvSpPr>
        <p:spPr>
          <a:xfrm>
            <a:off x="8344636" y="2970538"/>
            <a:ext cx="104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/>
              <a:t>Improve</a:t>
            </a:r>
          </a:p>
          <a:p>
            <a:pPr algn="ctr"/>
            <a:r>
              <a:rPr kumimoji="1" lang="en-SG" altLang="ja-JP"/>
              <a:t>features</a:t>
            </a:r>
            <a:endParaRPr kumimoji="1" lang="ja-JP" altLang="en-US"/>
          </a:p>
        </p:txBody>
      </p:sp>
      <p:pic>
        <p:nvPicPr>
          <p:cNvPr id="1039" name="Graphic 1038" descr="Money">
            <a:extLst>
              <a:ext uri="{FF2B5EF4-FFF2-40B4-BE49-F238E27FC236}">
                <a16:creationId xmlns:a16="http://schemas.microsoft.com/office/drawing/2014/main" id="{49BAFFE2-6185-4614-AB83-51571CBCF48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767590" y="2099630"/>
            <a:ext cx="914400" cy="9144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E616D37-3F81-4BFD-943B-0E3BC4A8CDFB}"/>
              </a:ext>
            </a:extLst>
          </p:cNvPr>
          <p:cNvSpPr txBox="1"/>
          <p:nvPr/>
        </p:nvSpPr>
        <p:spPr>
          <a:xfrm>
            <a:off x="4700343" y="3109037"/>
            <a:ext cx="104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/>
              <a:t>PROFIT!</a:t>
            </a:r>
            <a:endParaRPr kumimoji="1" lang="ja-JP" altLang="en-US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F4AA449D-DABD-48E3-989D-BAE46EDE7C50}"/>
              </a:ext>
            </a:extLst>
          </p:cNvPr>
          <p:cNvSpPr/>
          <p:nvPr/>
        </p:nvSpPr>
        <p:spPr>
          <a:xfrm rot="10800000">
            <a:off x="5825163" y="2291710"/>
            <a:ext cx="595424" cy="404037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4EACD03-084F-4F22-9F6F-5C69EBC9A765}"/>
              </a:ext>
            </a:extLst>
          </p:cNvPr>
          <p:cNvSpPr txBox="1"/>
          <p:nvPr/>
        </p:nvSpPr>
        <p:spPr>
          <a:xfrm>
            <a:off x="6209179" y="2975426"/>
            <a:ext cx="1687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/>
              <a:t>Happy players spend money</a:t>
            </a:r>
            <a:endParaRPr kumimoji="1" lang="ja-JP" alt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3C5E4334-E60C-4F72-8496-9627702651A9}"/>
              </a:ext>
            </a:extLst>
          </p:cNvPr>
          <p:cNvSpPr/>
          <p:nvPr/>
        </p:nvSpPr>
        <p:spPr>
          <a:xfrm rot="10800000">
            <a:off x="4006744" y="2354811"/>
            <a:ext cx="595424" cy="404037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43" name="Graphic 1042" descr="Smiling face with solid fill">
            <a:extLst>
              <a:ext uri="{FF2B5EF4-FFF2-40B4-BE49-F238E27FC236}">
                <a16:creationId xmlns:a16="http://schemas.microsoft.com/office/drawing/2014/main" id="{5C4940E4-F34C-484D-B073-DE392D6E5BC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608259" y="2051048"/>
            <a:ext cx="914400" cy="914400"/>
          </a:xfrm>
          <a:prstGeom prst="rect">
            <a:avLst/>
          </a:prstGeom>
        </p:spPr>
      </p:pic>
      <p:pic>
        <p:nvPicPr>
          <p:cNvPr id="1045" name="Graphic 1044" descr="Game controller">
            <a:extLst>
              <a:ext uri="{FF2B5EF4-FFF2-40B4-BE49-F238E27FC236}">
                <a16:creationId xmlns:a16="http://schemas.microsoft.com/office/drawing/2014/main" id="{05F8CE71-613D-4B8F-BA77-50B71FFAAF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58086" y="2104946"/>
            <a:ext cx="914400" cy="91440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1EE2C99-860B-4D7D-8270-AC90B098B7BD}"/>
              </a:ext>
            </a:extLst>
          </p:cNvPr>
          <p:cNvSpPr txBox="1"/>
          <p:nvPr/>
        </p:nvSpPr>
        <p:spPr>
          <a:xfrm>
            <a:off x="2711331" y="3063585"/>
            <a:ext cx="149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/>
              <a:t>Make sequel</a:t>
            </a:r>
            <a:endParaRPr kumimoji="1" lang="ja-JP" alt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217F52B-4719-4A6C-AE74-99BD160C3871}"/>
              </a:ext>
            </a:extLst>
          </p:cNvPr>
          <p:cNvSpPr/>
          <p:nvPr/>
        </p:nvSpPr>
        <p:spPr>
          <a:xfrm>
            <a:off x="10189880" y="2051048"/>
            <a:ext cx="1751901" cy="105798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5333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CE32-6846-4C23-96F3-6A26C367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96" y="1796580"/>
            <a:ext cx="10191605" cy="1478570"/>
          </a:xfrm>
        </p:spPr>
        <p:txBody>
          <a:bodyPr>
            <a:normAutofit/>
          </a:bodyPr>
          <a:lstStyle/>
          <a:p>
            <a:pPr algn="ctr"/>
            <a:r>
              <a:rPr kumimoji="1" lang="en-SG" altLang="ja-JP" sz="4800">
                <a:solidFill>
                  <a:srgbClr val="FFFF00"/>
                </a:solidFill>
              </a:rPr>
              <a:t>What differentiates SteamVox?</a:t>
            </a:r>
            <a:endParaRPr kumimoji="1" lang="ja-JP" altLang="en-US" sz="4800">
              <a:solidFill>
                <a:srgbClr val="FFFF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73C5B4B-3EC2-4297-A57D-766A004ED59E}"/>
              </a:ext>
            </a:extLst>
          </p:cNvPr>
          <p:cNvSpPr txBox="1">
            <a:spLocks/>
          </p:cNvSpPr>
          <p:nvPr/>
        </p:nvSpPr>
        <p:spPr>
          <a:xfrm>
            <a:off x="1000195" y="3593806"/>
            <a:ext cx="1019160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altLang="ja-JP" sz="4800">
                <a:latin typeface="+mn-lt"/>
              </a:rPr>
              <a:t>No similar tool available on Steam or </a:t>
            </a:r>
            <a:r>
              <a:rPr lang="en-SG" altLang="ja-JP" sz="4800" err="1">
                <a:latin typeface="+mn-lt"/>
              </a:rPr>
              <a:t>SteamSpy</a:t>
            </a:r>
            <a:r>
              <a:rPr lang="en-SG" altLang="ja-JP" sz="4800">
                <a:latin typeface="+mn-lt"/>
              </a:rPr>
              <a:t> (Yet)</a:t>
            </a:r>
            <a:endParaRPr lang="ja-JP" altLang="en-US" sz="4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5454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kumimoji="1" lang="en-SG" altLang="ja-JP">
                <a:solidFill>
                  <a:srgbClr val="FFFF00"/>
                </a:solidFill>
              </a:rPr>
              <a:t>Steam Reviews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4548" y="5491540"/>
            <a:ext cx="3554413" cy="1231043"/>
          </a:xfrm>
        </p:spPr>
        <p:txBody>
          <a:bodyPr anchor="ctr">
            <a:normAutofit fontScale="70000" lnSpcReduction="20000"/>
          </a:bodyPr>
          <a:lstStyle/>
          <a:p>
            <a:r>
              <a:rPr lang="en-SG" altLang="ja-JP"/>
              <a:t>Graph provides overall sentiment</a:t>
            </a:r>
          </a:p>
          <a:p>
            <a:r>
              <a:rPr lang="en-SG" altLang="ja-JP"/>
              <a:t>Granular details, e.g. sentiment on specific features </a:t>
            </a:r>
            <a:r>
              <a:rPr lang="en-SG" altLang="ja-JP" u="sng"/>
              <a:t>not available</a:t>
            </a:r>
          </a:p>
          <a:p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4D02B4-72C9-4411-B2DC-AE16DCD0D2E8}"/>
              </a:ext>
            </a:extLst>
          </p:cNvPr>
          <p:cNvSpPr txBox="1"/>
          <p:nvPr/>
        </p:nvSpPr>
        <p:spPr>
          <a:xfrm>
            <a:off x="8085671" y="5333957"/>
            <a:ext cx="2231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sz="1400"/>
              <a:t>Review ratings over time for </a:t>
            </a:r>
          </a:p>
          <a:p>
            <a:r>
              <a:rPr kumimoji="1" lang="en-SG" altLang="ja-JP" sz="1400"/>
              <a:t>Total War: Three Kingdoms</a:t>
            </a:r>
            <a:endParaRPr kumimoji="1" lang="ja-JP" altLang="en-US" sz="1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DFFA90-0CA8-43AA-A5A3-86AADAECD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44" y="1720372"/>
            <a:ext cx="8445535" cy="363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39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kumimoji="1" lang="en-SG" altLang="ja-JP">
                <a:solidFill>
                  <a:srgbClr val="FFFF00"/>
                </a:solidFill>
              </a:rPr>
              <a:t>Steam Reviews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4830772"/>
            <a:ext cx="9342289" cy="1538129"/>
          </a:xfrm>
        </p:spPr>
        <p:txBody>
          <a:bodyPr anchor="t" anchorCtr="0">
            <a:normAutofit/>
          </a:bodyPr>
          <a:lstStyle/>
          <a:p>
            <a:r>
              <a:rPr lang="en-SG" altLang="ja-JP"/>
              <a:t>Similar to social media posts</a:t>
            </a:r>
          </a:p>
          <a:p>
            <a:pPr lvl="1"/>
            <a:r>
              <a:rPr lang="en-SG" altLang="ja-JP"/>
              <a:t>Mostly short reviews with general comments</a:t>
            </a:r>
          </a:p>
          <a:p>
            <a:pPr lvl="1"/>
            <a:r>
              <a:rPr lang="en-SG" altLang="ja-JP"/>
              <a:t>Spam is common, especially for Free-to-Play games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D4D86-BF3D-4663-8C0C-02FA8F00A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150"/>
          <a:stretch/>
        </p:blipFill>
        <p:spPr>
          <a:xfrm>
            <a:off x="632953" y="1964665"/>
            <a:ext cx="11201400" cy="257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56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kumimoji="1" lang="en-SG" altLang="ja-JP">
                <a:solidFill>
                  <a:srgbClr val="FFFF00"/>
                </a:solidFill>
              </a:rPr>
              <a:t>SteamVox on Tableau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B3FAA2-7361-45DF-BCEF-07104CECD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80" y="1747962"/>
            <a:ext cx="8832532" cy="496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15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kumimoji="1" lang="en-SG" altLang="ja-JP">
                <a:solidFill>
                  <a:srgbClr val="FFFF00"/>
                </a:solidFill>
              </a:rPr>
              <a:t>SteamVox on Tableau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24FE7-DFB2-4D27-9421-921BE88FC1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29" t="9020" r="15583" b="20147"/>
          <a:stretch/>
        </p:blipFill>
        <p:spPr>
          <a:xfrm>
            <a:off x="1785259" y="1762584"/>
            <a:ext cx="8618306" cy="485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83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6698-FD16-4DB4-BE1E-D2681FF49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ja-JP">
                <a:solidFill>
                  <a:srgbClr val="FFFF00"/>
                </a:solidFill>
              </a:rPr>
              <a:t>SteamVox v0.1 Dataset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4AB81-F59A-428C-9276-B77EBB667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18048"/>
            <a:ext cx="9905999" cy="4321434"/>
          </a:xfrm>
        </p:spPr>
        <p:txBody>
          <a:bodyPr>
            <a:normAutofit/>
          </a:bodyPr>
          <a:lstStyle/>
          <a:p>
            <a:r>
              <a:rPr lang="en-SG" altLang="ja-JP" sz="3200"/>
              <a:t>Steam API</a:t>
            </a:r>
          </a:p>
          <a:p>
            <a:r>
              <a:rPr lang="en-SG" altLang="ja-JP" sz="3200"/>
              <a:t>Review Counts</a:t>
            </a:r>
          </a:p>
          <a:p>
            <a:pPr lvl="1"/>
            <a:r>
              <a:rPr lang="en-SG" altLang="ja-JP" sz="2800"/>
              <a:t>8,235 English Steam reviews</a:t>
            </a:r>
          </a:p>
          <a:p>
            <a:pPr lvl="2"/>
            <a:r>
              <a:rPr lang="en-SG" altLang="ja-JP" sz="2400"/>
              <a:t>8,150 unique reviews</a:t>
            </a:r>
          </a:p>
          <a:p>
            <a:pPr lvl="2"/>
            <a:endParaRPr lang="en-SG" altLang="ja-JP" sz="2400"/>
          </a:p>
          <a:p>
            <a:pPr lvl="1"/>
            <a:r>
              <a:rPr lang="en-SG" altLang="ja-JP" sz="2800"/>
              <a:t>3,661 determined usable </a:t>
            </a:r>
          </a:p>
          <a:p>
            <a:pPr lvl="2"/>
            <a:r>
              <a:rPr lang="en-SG" altLang="ja-JP" sz="2400"/>
              <a:t>&gt; 100,000 words</a:t>
            </a:r>
          </a:p>
        </p:txBody>
      </p:sp>
    </p:spTree>
    <p:extLst>
      <p:ext uri="{BB962C8B-B14F-4D97-AF65-F5344CB8AC3E}">
        <p14:creationId xmlns:p14="http://schemas.microsoft.com/office/powerpoint/2010/main" val="2454474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0DCC2-8E9A-4FE9-B3D8-BF0F95379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altLang="ja-JP" sz="4800">
                <a:solidFill>
                  <a:srgbClr val="FFFF00"/>
                </a:solidFill>
              </a:rPr>
              <a:t>SteamVox in a nutshell</a:t>
            </a:r>
            <a:endParaRPr kumimoji="1" lang="ja-JP" altLang="en-US" sz="48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FE171-EC85-4C2C-A5FF-ED07DF92D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149544" cy="3541714"/>
          </a:xfrm>
        </p:spPr>
        <p:txBody>
          <a:bodyPr>
            <a:normAutofit fontScale="92500" lnSpcReduction="20000"/>
          </a:bodyPr>
          <a:lstStyle/>
          <a:p>
            <a:r>
              <a:rPr kumimoji="1" lang="en-SG" altLang="ja-JP" sz="3200"/>
              <a:t>Steam</a:t>
            </a:r>
          </a:p>
          <a:p>
            <a:pPr lvl="1"/>
            <a:r>
              <a:rPr kumimoji="1" lang="en-SG" altLang="ja-JP" sz="2800"/>
              <a:t>Online PC game </a:t>
            </a:r>
            <a:br>
              <a:rPr kumimoji="1" lang="en-SG" altLang="ja-JP" sz="2800"/>
            </a:br>
            <a:r>
              <a:rPr kumimoji="1" lang="en-SG" altLang="ja-JP" sz="2800"/>
              <a:t>app store</a:t>
            </a:r>
          </a:p>
          <a:p>
            <a:endParaRPr kumimoji="1" lang="en-SG" altLang="ja-JP" sz="2800"/>
          </a:p>
          <a:p>
            <a:r>
              <a:rPr kumimoji="1" lang="en-SG" altLang="ja-JP" sz="3200"/>
              <a:t>Vox </a:t>
            </a:r>
          </a:p>
          <a:p>
            <a:pPr lvl="1"/>
            <a:r>
              <a:rPr kumimoji="1" lang="en-SG" altLang="ja-JP" sz="2800"/>
              <a:t>“Voice” in Latin</a:t>
            </a:r>
          </a:p>
          <a:p>
            <a:pPr lvl="1"/>
            <a:r>
              <a:rPr lang="en-SG" altLang="ja-JP" sz="2800"/>
              <a:t>Voice of the customer</a:t>
            </a:r>
            <a:endParaRPr kumimoji="1" lang="en-SG" altLang="ja-JP" sz="2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751FDA-C2DC-48C7-B6A9-980C1463585E}"/>
              </a:ext>
            </a:extLst>
          </p:cNvPr>
          <p:cNvSpPr txBox="1"/>
          <p:nvPr/>
        </p:nvSpPr>
        <p:spPr>
          <a:xfrm>
            <a:off x="7776259" y="5791201"/>
            <a:ext cx="3271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altLang="ja-JP"/>
              <a:t>Image source: Valve Corp</a:t>
            </a:r>
            <a:endParaRPr lang="en-SG" altLang="ja-JP">
              <a:hlinkClick r:id="rId2"/>
            </a:endParaRPr>
          </a:p>
          <a:p>
            <a:r>
              <a:rPr lang="en-SG" altLang="ja-JP">
                <a:hlinkClick r:id="rId2"/>
              </a:rPr>
              <a:t>https://store.steampowered.com/</a:t>
            </a:r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10E80-628E-488C-A0CF-EF6AAC4D0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145" y="1734163"/>
            <a:ext cx="6550414" cy="39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40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ja-JP" sz="4000">
                <a:solidFill>
                  <a:srgbClr val="FFFF00"/>
                </a:solidFill>
              </a:rPr>
              <a:t>SteamVox Anatomy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443130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SG" altLang="ja-JP" sz="3200"/>
              <a:t>Scrape Steam Reviews</a:t>
            </a:r>
          </a:p>
          <a:p>
            <a:pPr marL="457200" indent="-457200">
              <a:buFont typeface="+mj-lt"/>
              <a:buAutoNum type="arabicPeriod"/>
            </a:pPr>
            <a:r>
              <a:rPr lang="en-SG" altLang="ja-JP" sz="3200"/>
              <a:t>Filter, Clean, Tokenise</a:t>
            </a:r>
          </a:p>
          <a:p>
            <a:pPr marL="514350" indent="-514350">
              <a:buFont typeface="+mj-lt"/>
              <a:buAutoNum type="arabicPeriod"/>
            </a:pPr>
            <a:r>
              <a:rPr lang="en-SG" altLang="ja-JP" sz="3200"/>
              <a:t>Identify topics (using topic model)</a:t>
            </a:r>
          </a:p>
          <a:p>
            <a:pPr marL="514350" indent="-514350">
              <a:buFont typeface="+mj-lt"/>
              <a:buAutoNum type="arabicPeriod"/>
            </a:pPr>
            <a:r>
              <a:rPr lang="en-SG" altLang="ja-JP" sz="3200"/>
              <a:t>Sentiment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SG" altLang="ja-JP" sz="3200"/>
              <a:t>Generate snapshots</a:t>
            </a:r>
          </a:p>
          <a:p>
            <a:pPr marL="971550" lvl="1" indent="-514350">
              <a:buFont typeface="+mj-lt"/>
              <a:buAutoNum type="romanLcPeriod"/>
            </a:pPr>
            <a:endParaRPr lang="en-SG" altLang="ja-JP"/>
          </a:p>
          <a:p>
            <a:pPr marL="914400" lvl="1" indent="-457200">
              <a:buFont typeface="+mj-lt"/>
              <a:buAutoNum type="romanLcPeriod"/>
            </a:pPr>
            <a:endParaRPr lang="en-SG" altLang="ja-JP"/>
          </a:p>
          <a:p>
            <a:pPr marL="457200" indent="-457200">
              <a:buFont typeface="+mj-lt"/>
              <a:buAutoNum type="arabicPeriod"/>
            </a:pP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2005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ja-JP" sz="4000">
                <a:solidFill>
                  <a:srgbClr val="FFFF00"/>
                </a:solidFill>
              </a:rPr>
              <a:t>SteamVox Anatomy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4431303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SG" altLang="ja-JP"/>
              <a:t>Scraping</a:t>
            </a:r>
          </a:p>
          <a:p>
            <a:pPr lvl="1"/>
            <a:r>
              <a:rPr lang="en-SG" altLang="ja-JP" err="1"/>
              <a:t>steamreviews</a:t>
            </a:r>
            <a:r>
              <a:rPr lang="en-SG" altLang="ja-JP"/>
              <a:t>, a Python package by </a:t>
            </a:r>
            <a:r>
              <a:rPr lang="en-SG" altLang="ja-JP" err="1"/>
              <a:t>woctezuma</a:t>
            </a:r>
            <a:endParaRPr lang="en-SG" altLang="ja-JP"/>
          </a:p>
          <a:p>
            <a:pPr marL="457200" indent="-457200">
              <a:buFont typeface="+mj-lt"/>
              <a:buAutoNum type="arabicPeriod"/>
            </a:pPr>
            <a:r>
              <a:rPr lang="en-SG" altLang="ja-JP"/>
              <a:t>Cleaning and Tokenisation</a:t>
            </a:r>
          </a:p>
          <a:p>
            <a:pPr lvl="1"/>
            <a:r>
              <a:rPr lang="en-SG" altLang="ja-JP"/>
              <a:t>NLTK, </a:t>
            </a:r>
            <a:r>
              <a:rPr lang="en-SG" altLang="ja-JP" err="1"/>
              <a:t>SpaCy</a:t>
            </a:r>
            <a:r>
              <a:rPr lang="en-SG" altLang="ja-JP"/>
              <a:t>, genism, </a:t>
            </a:r>
            <a:r>
              <a:rPr lang="en-SG" altLang="ja-JP" err="1"/>
              <a:t>Syntok</a:t>
            </a:r>
            <a:endParaRPr lang="en-SG" altLang="ja-JP"/>
          </a:p>
          <a:p>
            <a:pPr marL="514350" indent="-514350">
              <a:buFont typeface="+mj-lt"/>
              <a:buAutoNum type="arabicPeriod"/>
            </a:pPr>
            <a:r>
              <a:rPr lang="en-SG" altLang="ja-JP"/>
              <a:t>Topic Modelling</a:t>
            </a:r>
          </a:p>
          <a:p>
            <a:pPr lvl="1"/>
            <a:r>
              <a:rPr lang="en-SG" altLang="ja-JP"/>
              <a:t>Latent Dirichlet Allocation, genism, </a:t>
            </a:r>
            <a:r>
              <a:rPr lang="en-SG" altLang="ja-JP" err="1"/>
              <a:t>ldaMulticore</a:t>
            </a:r>
            <a:endParaRPr lang="en-SG" altLang="ja-JP"/>
          </a:p>
          <a:p>
            <a:pPr marL="514350" indent="-514350">
              <a:buFont typeface="+mj-lt"/>
              <a:buAutoNum type="arabicPeriod"/>
            </a:pPr>
            <a:r>
              <a:rPr lang="en-SG" altLang="ja-JP"/>
              <a:t>Sentiment Analysis</a:t>
            </a:r>
          </a:p>
          <a:p>
            <a:pPr lvl="1"/>
            <a:r>
              <a:rPr lang="en-SG" altLang="ja-JP"/>
              <a:t>VADER </a:t>
            </a:r>
            <a:r>
              <a:rPr lang="en-SG" altLang="ja-JP" err="1"/>
              <a:t>SentimentIntensityAnalyzer</a:t>
            </a:r>
            <a:endParaRPr lang="en-SG" altLang="ja-JP"/>
          </a:p>
          <a:p>
            <a:pPr marL="514350" indent="-514350">
              <a:buFont typeface="+mj-lt"/>
              <a:buAutoNum type="arabicPeriod"/>
            </a:pPr>
            <a:r>
              <a:rPr lang="en-SG" altLang="ja-JP"/>
              <a:t>Generate snapshots</a:t>
            </a:r>
          </a:p>
          <a:p>
            <a:pPr marL="971550" lvl="1" indent="-514350">
              <a:buFont typeface="+mj-lt"/>
              <a:buAutoNum type="romanLcPeriod"/>
            </a:pPr>
            <a:endParaRPr lang="en-SG" altLang="ja-JP"/>
          </a:p>
          <a:p>
            <a:pPr marL="914400" lvl="1" indent="-457200">
              <a:buFont typeface="+mj-lt"/>
              <a:buAutoNum type="romanLcPeriod"/>
            </a:pPr>
            <a:endParaRPr lang="en-SG" altLang="ja-JP"/>
          </a:p>
          <a:p>
            <a:pPr marL="457200" indent="-457200">
              <a:buFont typeface="+mj-lt"/>
              <a:buAutoNum type="arabicPeriod"/>
            </a:pP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862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1. Scraping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3"/>
            <a:ext cx="10724522" cy="4431303"/>
          </a:xfrm>
        </p:spPr>
        <p:txBody>
          <a:bodyPr>
            <a:normAutofit/>
          </a:bodyPr>
          <a:lstStyle/>
          <a:p>
            <a:pPr lvl="1"/>
            <a:r>
              <a:rPr lang="en-SG" altLang="ja-JP" sz="3600"/>
              <a:t>steamreviews package</a:t>
            </a:r>
          </a:p>
          <a:p>
            <a:pPr lvl="2"/>
            <a:r>
              <a:rPr lang="en-SG" altLang="ja-JP" sz="3200"/>
              <a:t>pip install steamreviews</a:t>
            </a:r>
          </a:p>
          <a:p>
            <a:pPr lvl="2"/>
            <a:r>
              <a:rPr lang="en-SG" altLang="ja-JP" sz="3200"/>
              <a:t>Get appID from Steam Store</a:t>
            </a:r>
          </a:p>
          <a:p>
            <a:pPr lvl="2"/>
            <a:r>
              <a:rPr lang="en-SG" altLang="ja-JP" sz="3200"/>
              <a:t>Call scraping function, input appID </a:t>
            </a:r>
          </a:p>
          <a:p>
            <a:pPr lvl="2"/>
            <a:r>
              <a:rPr lang="en-SG" altLang="ja-JP" sz="3200"/>
              <a:t>steamreviews queries Steam API</a:t>
            </a:r>
          </a:p>
        </p:txBody>
      </p:sp>
    </p:spTree>
    <p:extLst>
      <p:ext uri="{BB962C8B-B14F-4D97-AF65-F5344CB8AC3E}">
        <p14:creationId xmlns:p14="http://schemas.microsoft.com/office/powerpoint/2010/main" val="2926340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1. Scraping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C93E61-9640-4605-A021-17642DEE2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9E1854-A146-49A4-A842-9B198B096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34" y="1801797"/>
            <a:ext cx="10862931" cy="443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32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2. FILTER, CLEAN, TOKENISE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3"/>
            <a:ext cx="10724522" cy="4431303"/>
          </a:xfrm>
        </p:spPr>
        <p:txBody>
          <a:bodyPr>
            <a:normAutofit/>
          </a:bodyPr>
          <a:lstStyle/>
          <a:p>
            <a:pPr lvl="1"/>
            <a:r>
              <a:rPr lang="en-SG" altLang="ja-JP" sz="3600"/>
              <a:t>Objectives: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SG" altLang="ja-JP" sz="3000"/>
              <a:t>Get meaty, coherent reviews</a:t>
            </a:r>
          </a:p>
          <a:p>
            <a:pPr marL="1428750" lvl="2" indent="-514350">
              <a:buFont typeface="+mj-lt"/>
              <a:buAutoNum type="arabicPeriod"/>
            </a:pPr>
            <a:endParaRPr lang="en-SG" altLang="ja-JP" sz="3000"/>
          </a:p>
          <a:p>
            <a:pPr marL="1428750" lvl="2" indent="-514350">
              <a:buFont typeface="+mj-lt"/>
              <a:buAutoNum type="arabicPeriod"/>
            </a:pPr>
            <a:r>
              <a:rPr lang="en-SG" altLang="ja-JP" sz="3000"/>
              <a:t>Clean reviews so LDA Model can process them</a:t>
            </a:r>
          </a:p>
        </p:txBody>
      </p:sp>
    </p:spTree>
    <p:extLst>
      <p:ext uri="{BB962C8B-B14F-4D97-AF65-F5344CB8AC3E}">
        <p14:creationId xmlns:p14="http://schemas.microsoft.com/office/powerpoint/2010/main" val="237888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2. Clean &amp; </a:t>
            </a:r>
            <a:r>
              <a:rPr lang="en-SG" altLang="ja-JP" sz="4000" err="1">
                <a:solidFill>
                  <a:srgbClr val="FFFF00"/>
                </a:solidFill>
              </a:rPr>
              <a:t>TokeniSE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07C37A-A4F3-4956-A293-A670A03E3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4648" y="1840897"/>
            <a:ext cx="4649783" cy="512380"/>
          </a:xfrm>
        </p:spPr>
        <p:txBody>
          <a:bodyPr/>
          <a:lstStyle/>
          <a:p>
            <a:r>
              <a:rPr kumimoji="1" lang="en-SG" altLang="ja-JP"/>
              <a:t>Original text</a:t>
            </a:r>
            <a:endParaRPr kumimoji="1" lang="ja-JP" alt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C8EA092-8E1C-4A70-987F-879FC1A5A5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1" y="2302983"/>
            <a:ext cx="5350830" cy="3337563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altLang="ja-JP"/>
              <a:t>As a Chinese player and a fan of Three Kingdoms, I've never thought that a foreign company can make such a fantastic Three Kingdoms game. The Creative Assembly did its best to make the game immersive and close to the history. So shut up and take my money.</a:t>
            </a:r>
            <a:endParaRPr kumimoji="1" lang="ja-JP" alt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827BE6-9DA9-4BC2-9484-7DD464362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7050" y="1479071"/>
            <a:ext cx="4646602" cy="823912"/>
          </a:xfrm>
        </p:spPr>
        <p:txBody>
          <a:bodyPr/>
          <a:lstStyle/>
          <a:p>
            <a:r>
              <a:rPr kumimoji="1" lang="en-SG" altLang="ja-JP"/>
              <a:t>CLEAN, Tokenised Text</a:t>
            </a:r>
            <a:endParaRPr kumimoji="1" lang="ja-JP" altLang="en-US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63B8CB72-804D-4477-8753-3279EA43F559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 bwMode="auto">
          <a:xfrm>
            <a:off x="6797050" y="2302983"/>
            <a:ext cx="4348470" cy="285719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kumimoji="0" lang="en-SG" altLang="ja-JP" sz="1800">
              <a:latin typeface="Arial Unicode MS"/>
              <a:ea typeface="var(--jp-code-font-family)"/>
            </a:endParaRPr>
          </a:p>
          <a:p>
            <a:pPr marL="0" indent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kumimoji="0" lang="ja-JP" altLang="ja-JP" sz="1800">
                <a:latin typeface="Arial Unicode MS"/>
                <a:ea typeface="var(--jp-code-font-family)"/>
              </a:rPr>
              <a:t>['chinese', 'player', 'fan', 'three', 'kingdoms', 'thought', 'foreign', 'company', 'fantastic', 'three', 'kingdoms', 'creative', 'assembly', 'best', 'immersive', 'close', 'history', 'shut', 'money']</a:t>
            </a:r>
            <a:r>
              <a:rPr kumimoji="0" lang="ja-JP" altLang="ja-JP" sz="1600"/>
              <a:t> </a:t>
            </a:r>
            <a:endParaRPr kumimoji="0" lang="ja-JP" altLang="ja-JP" sz="4400"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4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3"/>
            <a:ext cx="10724522" cy="4431303"/>
          </a:xfrm>
        </p:spPr>
        <p:txBody>
          <a:bodyPr>
            <a:normAutofit/>
          </a:bodyPr>
          <a:lstStyle/>
          <a:p>
            <a:pPr lvl="1"/>
            <a:r>
              <a:rPr lang="en-SG" altLang="ja-JP" sz="3600"/>
              <a:t>This will </a:t>
            </a:r>
            <a:r>
              <a:rPr lang="en-SG" altLang="ja-JP" sz="3600">
                <a:solidFill>
                  <a:srgbClr val="FFFF00"/>
                </a:solidFill>
              </a:rPr>
              <a:t>make or break</a:t>
            </a:r>
            <a:r>
              <a:rPr lang="en-SG" altLang="ja-JP" sz="3600"/>
              <a:t> the topic model!</a:t>
            </a:r>
          </a:p>
          <a:p>
            <a:pPr lvl="1"/>
            <a:r>
              <a:rPr lang="en-SG" altLang="ja-JP" sz="3600"/>
              <a:t>Cleaning will be revisited many times as the topic model is improved</a:t>
            </a:r>
          </a:p>
          <a:p>
            <a:pPr lvl="1"/>
            <a:r>
              <a:rPr lang="en-SG" altLang="ja-JP" sz="3600"/>
              <a:t>Choice of tokenisation tools also matters</a:t>
            </a:r>
          </a:p>
          <a:p>
            <a:pPr lvl="2"/>
            <a:r>
              <a:rPr lang="en-SG" altLang="ja-JP" sz="3400"/>
              <a:t>Most popular package not always the right tool</a:t>
            </a:r>
            <a:endParaRPr lang="en-SG" altLang="ja-JP" sz="3000"/>
          </a:p>
        </p:txBody>
      </p:sp>
    </p:spTree>
    <p:extLst>
      <p:ext uri="{BB962C8B-B14F-4D97-AF65-F5344CB8AC3E}">
        <p14:creationId xmlns:p14="http://schemas.microsoft.com/office/powerpoint/2010/main" val="2901901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2. FILTER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3"/>
            <a:ext cx="10724522" cy="4431303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SG" altLang="ja-JP" sz="3600"/>
              <a:t>Steps: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SG" altLang="ja-JP" sz="2800"/>
              <a:t>Filter reviews by conditions</a:t>
            </a:r>
          </a:p>
          <a:p>
            <a:pPr marL="1428750" lvl="2" indent="-514350">
              <a:buFont typeface="+mj-lt"/>
              <a:buAutoNum type="arabicPeriod"/>
            </a:pPr>
            <a:endParaRPr lang="en-SG" altLang="ja-JP" sz="2800"/>
          </a:p>
          <a:p>
            <a:pPr marL="1428750" lvl="2" indent="-514350">
              <a:buFont typeface="+mj-lt"/>
              <a:buAutoNum type="arabicPeriod"/>
            </a:pPr>
            <a:r>
              <a:rPr lang="en-SG" altLang="ja-JP" sz="2800"/>
              <a:t>Tokenise reviews into lists of important terms</a:t>
            </a:r>
          </a:p>
          <a:p>
            <a:pPr marL="1428750" lvl="2" indent="-514350">
              <a:buFont typeface="+mj-lt"/>
              <a:buAutoNum type="arabicPeriod"/>
            </a:pPr>
            <a:endParaRPr lang="en-SG" altLang="ja-JP" sz="2800"/>
          </a:p>
          <a:p>
            <a:pPr marL="1428750" lvl="2" indent="-514350">
              <a:buFont typeface="+mj-lt"/>
              <a:buAutoNum type="arabicPeriod"/>
            </a:pPr>
            <a:r>
              <a:rPr lang="en-SG" altLang="ja-JP" sz="2800"/>
              <a:t>Identify phrases (n-grams)</a:t>
            </a:r>
          </a:p>
          <a:p>
            <a:pPr marL="1428750" lvl="2" indent="-514350">
              <a:buFont typeface="+mj-lt"/>
              <a:buAutoNum type="arabicPeriod"/>
            </a:pPr>
            <a:endParaRPr lang="en-SG" altLang="ja-JP" sz="2800"/>
          </a:p>
          <a:p>
            <a:pPr marL="1428750" lvl="2" indent="-514350">
              <a:buFont typeface="+mj-lt"/>
              <a:buAutoNum type="arabicPeriod"/>
            </a:pPr>
            <a:r>
              <a:rPr lang="en-SG" altLang="ja-JP" sz="2800"/>
              <a:t>Lemmatise each token and retain only nouns</a:t>
            </a:r>
          </a:p>
          <a:p>
            <a:pPr marL="1428750" lvl="2" indent="-514350">
              <a:buFont typeface="+mj-lt"/>
              <a:buAutoNum type="arabicPeriod"/>
            </a:pPr>
            <a:endParaRPr lang="en-SG" altLang="ja-JP" sz="2800"/>
          </a:p>
        </p:txBody>
      </p:sp>
    </p:spTree>
    <p:extLst>
      <p:ext uri="{BB962C8B-B14F-4D97-AF65-F5344CB8AC3E}">
        <p14:creationId xmlns:p14="http://schemas.microsoft.com/office/powerpoint/2010/main" val="444806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0402" y="32185"/>
            <a:ext cx="3557691" cy="1478570"/>
          </a:xfrm>
        </p:spPr>
        <p:txBody>
          <a:bodyPr>
            <a:normAutofit/>
          </a:bodyPr>
          <a:lstStyle/>
          <a:p>
            <a:r>
              <a:rPr kumimoji="1" lang="en-SG" altLang="ja-JP" sz="4000">
                <a:solidFill>
                  <a:srgbClr val="FFFF00"/>
                </a:solidFill>
              </a:rPr>
              <a:t>FILTER REVIEWS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5B5487-4B3F-408B-87A4-5596B0E59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845" y="1066799"/>
            <a:ext cx="4770310" cy="5403360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DB4F639F-F0C7-48D1-A649-FF8342615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4115" y="3427255"/>
            <a:ext cx="914400" cy="914400"/>
          </a:xfrm>
          <a:prstGeom prst="rect">
            <a:avLst/>
          </a:prstGeom>
        </p:spPr>
      </p:pic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B3D514D3-CCF8-4526-B2E3-DAED3F3B7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4115" y="5273312"/>
            <a:ext cx="914400" cy="914400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ADA6E76E-DF5D-467E-8790-91CD24692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14115" y="1581198"/>
            <a:ext cx="914400" cy="914400"/>
          </a:xfrm>
          <a:prstGeom prst="rect">
            <a:avLst/>
          </a:prstGeom>
        </p:spPr>
      </p:pic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2529C0C9-722D-4035-8D29-6F7CBBAEFA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63485" y="1581198"/>
            <a:ext cx="914400" cy="914400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E66B4C11-0286-4B3C-B90A-924A2150EA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63485" y="3768479"/>
            <a:ext cx="914400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967FADF-A580-4103-9ACF-A68B00E502F0}"/>
              </a:ext>
            </a:extLst>
          </p:cNvPr>
          <p:cNvSpPr/>
          <p:nvPr/>
        </p:nvSpPr>
        <p:spPr>
          <a:xfrm>
            <a:off x="3710845" y="2868843"/>
            <a:ext cx="1608031" cy="1764955"/>
          </a:xfrm>
          <a:prstGeom prst="rect">
            <a:avLst/>
          </a:prstGeom>
          <a:noFill/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112C1B-8519-4C94-ABD3-F9C4543920AB}"/>
              </a:ext>
            </a:extLst>
          </p:cNvPr>
          <p:cNvSpPr/>
          <p:nvPr/>
        </p:nvSpPr>
        <p:spPr>
          <a:xfrm>
            <a:off x="3710845" y="4633798"/>
            <a:ext cx="1608031" cy="1814036"/>
          </a:xfrm>
          <a:prstGeom prst="rect">
            <a:avLst/>
          </a:prstGeom>
          <a:noFill/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47F83B-91F7-4F0C-A48C-A582993B5CF9}"/>
              </a:ext>
            </a:extLst>
          </p:cNvPr>
          <p:cNvSpPr/>
          <p:nvPr/>
        </p:nvSpPr>
        <p:spPr>
          <a:xfrm>
            <a:off x="3710845" y="1054807"/>
            <a:ext cx="2385155" cy="179171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C05CF6-2DF4-49C0-A99E-BE18DE661512}"/>
              </a:ext>
            </a:extLst>
          </p:cNvPr>
          <p:cNvSpPr/>
          <p:nvPr/>
        </p:nvSpPr>
        <p:spPr>
          <a:xfrm>
            <a:off x="6090410" y="1052592"/>
            <a:ext cx="2385155" cy="179171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6BEA76-3CE9-465A-8CD1-A60C65F9B7BB}"/>
              </a:ext>
            </a:extLst>
          </p:cNvPr>
          <p:cNvSpPr/>
          <p:nvPr/>
        </p:nvSpPr>
        <p:spPr>
          <a:xfrm>
            <a:off x="5350981" y="2848733"/>
            <a:ext cx="3124584" cy="359910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287939-B8E2-4810-BC7C-80A48556B312}"/>
              </a:ext>
            </a:extLst>
          </p:cNvPr>
          <p:cNvSpPr/>
          <p:nvPr/>
        </p:nvSpPr>
        <p:spPr>
          <a:xfrm>
            <a:off x="3776263" y="2638498"/>
            <a:ext cx="135337" cy="153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EAA129-76FC-466B-8B3F-2E3843CCB6BA}"/>
              </a:ext>
            </a:extLst>
          </p:cNvPr>
          <p:cNvSpPr/>
          <p:nvPr/>
        </p:nvSpPr>
        <p:spPr>
          <a:xfrm>
            <a:off x="6310062" y="2636754"/>
            <a:ext cx="333154" cy="77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32DE3E2-0534-42F7-93CC-E844CDA2CCBF}"/>
              </a:ext>
            </a:extLst>
          </p:cNvPr>
          <p:cNvSpPr/>
          <p:nvPr/>
        </p:nvSpPr>
        <p:spPr>
          <a:xfrm>
            <a:off x="6144893" y="2637335"/>
            <a:ext cx="124004" cy="154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1A253F-3B0A-4A05-AEB7-B3A40691C184}"/>
              </a:ext>
            </a:extLst>
          </p:cNvPr>
          <p:cNvSpPr/>
          <p:nvPr/>
        </p:nvSpPr>
        <p:spPr>
          <a:xfrm>
            <a:off x="3949199" y="2636754"/>
            <a:ext cx="498976" cy="77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4567B4-60E5-4935-8329-B6486914045F}"/>
              </a:ext>
            </a:extLst>
          </p:cNvPr>
          <p:cNvSpPr/>
          <p:nvPr/>
        </p:nvSpPr>
        <p:spPr>
          <a:xfrm>
            <a:off x="3949199" y="4440681"/>
            <a:ext cx="333154" cy="779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CC9DC4-A78F-46A9-A47C-8F37D223B01A}"/>
              </a:ext>
            </a:extLst>
          </p:cNvPr>
          <p:cNvSpPr/>
          <p:nvPr/>
        </p:nvSpPr>
        <p:spPr>
          <a:xfrm>
            <a:off x="3782622" y="4445329"/>
            <a:ext cx="128978" cy="14254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FE43A2-6C8A-4C01-8FF1-07F2E9773D90}"/>
              </a:ext>
            </a:extLst>
          </p:cNvPr>
          <p:cNvSpPr/>
          <p:nvPr/>
        </p:nvSpPr>
        <p:spPr>
          <a:xfrm>
            <a:off x="3949199" y="6263060"/>
            <a:ext cx="333154" cy="779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5C3C90-3953-4B3A-95B7-07A100CB0EF2}"/>
              </a:ext>
            </a:extLst>
          </p:cNvPr>
          <p:cNvSpPr/>
          <p:nvPr/>
        </p:nvSpPr>
        <p:spPr>
          <a:xfrm>
            <a:off x="3782622" y="6267708"/>
            <a:ext cx="128978" cy="14254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F6DD42-C80A-486A-9911-787F69AC1F1E}"/>
              </a:ext>
            </a:extLst>
          </p:cNvPr>
          <p:cNvSpPr/>
          <p:nvPr/>
        </p:nvSpPr>
        <p:spPr>
          <a:xfrm>
            <a:off x="5542675" y="6255950"/>
            <a:ext cx="379813" cy="77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1EE57E-1267-42F9-8AAA-7BE6E33DF6D7}"/>
              </a:ext>
            </a:extLst>
          </p:cNvPr>
          <p:cNvSpPr/>
          <p:nvPr/>
        </p:nvSpPr>
        <p:spPr>
          <a:xfrm>
            <a:off x="5386567" y="6255950"/>
            <a:ext cx="124004" cy="154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1991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2. FILTERING CONDITIONS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754839-0070-4867-ADDC-2C41291980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08577"/>
              </p:ext>
            </p:extLst>
          </p:nvPr>
        </p:nvGraphicFramePr>
        <p:xfrm>
          <a:off x="1868160" y="2073898"/>
          <a:ext cx="9130040" cy="390481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98593">
                  <a:extLst>
                    <a:ext uri="{9D8B030D-6E8A-4147-A177-3AD203B41FA5}">
                      <a16:colId xmlns:a16="http://schemas.microsoft.com/office/drawing/2014/main" val="2000069587"/>
                    </a:ext>
                  </a:extLst>
                </a:gridCol>
                <a:gridCol w="6031447">
                  <a:extLst>
                    <a:ext uri="{9D8B030D-6E8A-4147-A177-3AD203B41FA5}">
                      <a16:colId xmlns:a16="http://schemas.microsoft.com/office/drawing/2014/main" val="863206299"/>
                    </a:ext>
                  </a:extLst>
                </a:gridCol>
              </a:tblGrid>
              <a:tr h="634777">
                <a:tc>
                  <a:txBody>
                    <a:bodyPr/>
                    <a:lstStyle/>
                    <a:p>
                      <a:pPr algn="ctr"/>
                      <a:r>
                        <a:rPr lang="en-SG" sz="2800"/>
                        <a:t>Review Attribute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800"/>
                        <a:t>Condition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084016"/>
                  </a:ext>
                </a:extLst>
              </a:tr>
              <a:tr h="7263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altLang="ja-JP" sz="1800"/>
                        <a:t>Player Playtime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altLang="ja-JP" sz="1800"/>
                        <a:t>(when written)</a:t>
                      </a:r>
                      <a:endParaRPr lang="en-S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SG" altLang="ja-JP" sz="1800"/>
                        <a:t>Total &gt;= 3 hours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SG" altLang="ja-JP" sz="1800"/>
                        <a:t>Recent playtime &gt;=10 min</a:t>
                      </a:r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0738680"/>
                  </a:ext>
                </a:extLst>
              </a:tr>
              <a:tr h="834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altLang="ja-JP" sz="1800"/>
                        <a:t>Review Length </a:t>
                      </a:r>
                      <a:endParaRPr lang="en-S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altLang="ja-JP" sz="1800"/>
                        <a:t>&gt;= 5 words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993368"/>
                  </a:ext>
                </a:extLst>
              </a:tr>
              <a:tr h="854458"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Review uniqueness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/>
                        <a:t>Duplicates from same user NOT allowed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907719"/>
                  </a:ext>
                </a:extLst>
              </a:tr>
              <a:tr h="854458"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Language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/>
                        <a:t>EN only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266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300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ja-JP" sz="4000">
                <a:solidFill>
                  <a:srgbClr val="FFFF00"/>
                </a:solidFill>
              </a:rPr>
              <a:t>What is Steam?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F5F18-0D4B-40A6-A721-F6F9E9EE00A1}"/>
              </a:ext>
            </a:extLst>
          </p:cNvPr>
          <p:cNvSpPr txBox="1"/>
          <p:nvPr/>
        </p:nvSpPr>
        <p:spPr>
          <a:xfrm>
            <a:off x="7705817" y="5468035"/>
            <a:ext cx="3271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altLang="ja-JP"/>
              <a:t>Image source: Valve Corp</a:t>
            </a:r>
            <a:endParaRPr lang="en-SG" altLang="ja-JP">
              <a:hlinkClick r:id="rId2"/>
            </a:endParaRPr>
          </a:p>
          <a:p>
            <a:r>
              <a:rPr lang="en-SG" altLang="ja-JP">
                <a:hlinkClick r:id="rId2"/>
              </a:rPr>
              <a:t>https://store.steampowered.com/</a:t>
            </a:r>
            <a:endParaRPr kumimoji="1" lang="ja-JP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7D6932-E18E-474C-91D8-816DCB79C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49" y="2097088"/>
            <a:ext cx="4663861" cy="3541714"/>
          </a:xfrm>
        </p:spPr>
        <p:txBody>
          <a:bodyPr>
            <a:normAutofit/>
          </a:bodyPr>
          <a:lstStyle/>
          <a:p>
            <a:r>
              <a:rPr lang="en-SG" altLang="ja-JP" sz="2800"/>
              <a:t>Biggest online distributor for PC games</a:t>
            </a:r>
          </a:p>
          <a:p>
            <a:pPr lvl="1"/>
            <a:r>
              <a:rPr lang="en-SG" altLang="ja-JP" sz="2400"/>
              <a:t>Huge market share</a:t>
            </a:r>
          </a:p>
          <a:p>
            <a:pPr lvl="1"/>
            <a:r>
              <a:rPr lang="en-SG" altLang="ja-JP" sz="2400"/>
              <a:t>18% of all PC game sales globally (US$4.3 billion, 2017)*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E7CB2E-AB60-4320-8D87-F2FAF6302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611" y="1396546"/>
            <a:ext cx="6550414" cy="39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39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781950-6F4E-4B43-A90B-A443E2B9E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736" y="3284538"/>
            <a:ext cx="7753350" cy="2952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3"/>
            <a:ext cx="10724522" cy="4431303"/>
          </a:xfrm>
        </p:spPr>
        <p:txBody>
          <a:bodyPr>
            <a:normAutofit/>
          </a:bodyPr>
          <a:lstStyle/>
          <a:p>
            <a:pPr lvl="1"/>
            <a:r>
              <a:rPr lang="en-SG" altLang="ja-JP" sz="3600"/>
              <a:t>1. Filtering reviews</a:t>
            </a:r>
          </a:p>
          <a:p>
            <a:pPr lvl="2"/>
            <a:r>
              <a:rPr lang="en-SG" altLang="ja-JP" sz="3400"/>
              <a:t>Raw data</a:t>
            </a:r>
          </a:p>
          <a:p>
            <a:pPr lvl="1"/>
            <a:endParaRPr lang="en-SG" altLang="ja-JP" sz="2800"/>
          </a:p>
          <a:p>
            <a:pPr marL="1428750" lvl="2" indent="-514350">
              <a:buFont typeface="+mj-lt"/>
              <a:buAutoNum type="arabicPeriod"/>
            </a:pPr>
            <a:endParaRPr lang="en-SG" altLang="ja-JP" sz="2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2D2809-28D4-4D52-BE5F-26F8F1F787A9}"/>
              </a:ext>
            </a:extLst>
          </p:cNvPr>
          <p:cNvSpPr/>
          <p:nvPr/>
        </p:nvSpPr>
        <p:spPr>
          <a:xfrm>
            <a:off x="2203449" y="4593265"/>
            <a:ext cx="7781925" cy="340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C999B-C66F-455B-8252-8B36D58D88A5}"/>
              </a:ext>
            </a:extLst>
          </p:cNvPr>
          <p:cNvSpPr txBox="1"/>
          <p:nvPr/>
        </p:nvSpPr>
        <p:spPr>
          <a:xfrm>
            <a:off x="10110213" y="4593265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>
                <a:solidFill>
                  <a:schemeClr val="accent3">
                    <a:lumMod val="60000"/>
                    <a:lumOff val="40000"/>
                  </a:schemeClr>
                </a:solidFill>
              </a:rPr>
              <a:t>Unusable!</a:t>
            </a:r>
            <a:endParaRPr kumimoji="1" lang="ja-JP" alt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437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942BD3-450B-4359-B9D4-3ABA0B431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"/>
          <a:stretch/>
        </p:blipFill>
        <p:spPr>
          <a:xfrm>
            <a:off x="2203448" y="3513011"/>
            <a:ext cx="7781925" cy="2895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1673268"/>
          </a:xfrm>
        </p:spPr>
        <p:txBody>
          <a:bodyPr>
            <a:normAutofit/>
          </a:bodyPr>
          <a:lstStyle/>
          <a:p>
            <a:pPr lvl="1"/>
            <a:r>
              <a:rPr lang="en-SG" altLang="ja-JP" sz="3600"/>
              <a:t>1</a:t>
            </a:r>
            <a:r>
              <a:rPr lang="en-SG" altLang="ja-JP" sz="3600" baseline="30000"/>
              <a:t>st</a:t>
            </a:r>
            <a:r>
              <a:rPr lang="en-SG" altLang="ja-JP" sz="3600"/>
              <a:t> filtering: </a:t>
            </a:r>
          </a:p>
          <a:p>
            <a:pPr lvl="2"/>
            <a:r>
              <a:rPr lang="en-SG" altLang="ja-JP" sz="2000"/>
              <a:t>Min playtime &gt;= 3h ; Min playtime last 2 weeks &gt;= 10 min</a:t>
            </a:r>
          </a:p>
          <a:p>
            <a:pPr lvl="2"/>
            <a:r>
              <a:rPr lang="en-SG" altLang="ja-JP" sz="2000"/>
              <a:t>Steam allows refunds for up to 2h playtime; opinions are more valid with recent gameplay</a:t>
            </a:r>
          </a:p>
          <a:p>
            <a:pPr marL="1428750" lvl="2" indent="-514350">
              <a:buFont typeface="+mj-lt"/>
              <a:buAutoNum type="arabicPeriod"/>
            </a:pPr>
            <a:endParaRPr lang="en-SG" altLang="ja-JP" sz="2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2D2809-28D4-4D52-BE5F-26F8F1F787A9}"/>
              </a:ext>
            </a:extLst>
          </p:cNvPr>
          <p:cNvSpPr/>
          <p:nvPr/>
        </p:nvSpPr>
        <p:spPr>
          <a:xfrm>
            <a:off x="2203449" y="4776145"/>
            <a:ext cx="7781925" cy="340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C999B-C66F-455B-8252-8B36D58D88A5}"/>
              </a:ext>
            </a:extLst>
          </p:cNvPr>
          <p:cNvSpPr txBox="1"/>
          <p:nvPr/>
        </p:nvSpPr>
        <p:spPr>
          <a:xfrm>
            <a:off x="10110213" y="4776145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>
                <a:solidFill>
                  <a:schemeClr val="accent3">
                    <a:lumMod val="60000"/>
                    <a:lumOff val="40000"/>
                  </a:schemeClr>
                </a:solidFill>
              </a:rPr>
              <a:t>Still unusable!</a:t>
            </a:r>
            <a:endParaRPr kumimoji="1" lang="ja-JP" alt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DC93F4-9386-4C31-9920-75005D04707A}"/>
              </a:ext>
            </a:extLst>
          </p:cNvPr>
          <p:cNvSpPr/>
          <p:nvPr/>
        </p:nvSpPr>
        <p:spPr>
          <a:xfrm>
            <a:off x="9511603" y="5133285"/>
            <a:ext cx="479866" cy="31115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9D266-E928-4EEE-A62F-9CE379A86392}"/>
              </a:ext>
            </a:extLst>
          </p:cNvPr>
          <p:cNvSpPr txBox="1"/>
          <p:nvPr/>
        </p:nvSpPr>
        <p:spPr>
          <a:xfrm>
            <a:off x="10110213" y="5109354"/>
            <a:ext cx="161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>
                <a:solidFill>
                  <a:schemeClr val="accent1">
                    <a:lumMod val="75000"/>
                  </a:schemeClr>
                </a:solidFill>
              </a:rPr>
              <a:t>Set cut-off here</a:t>
            </a:r>
            <a:endParaRPr kumimoji="1" lang="ja-JP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5564EB-C76F-4140-A3A1-F0E2CFB54AAD}"/>
              </a:ext>
            </a:extLst>
          </p:cNvPr>
          <p:cNvSpPr/>
          <p:nvPr/>
        </p:nvSpPr>
        <p:spPr>
          <a:xfrm>
            <a:off x="9326880" y="3810432"/>
            <a:ext cx="619824" cy="3402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774F43-C63C-4253-A3A4-46CA7CCFEAA7}"/>
              </a:ext>
            </a:extLst>
          </p:cNvPr>
          <p:cNvSpPr txBox="1"/>
          <p:nvPr/>
        </p:nvSpPr>
        <p:spPr>
          <a:xfrm>
            <a:off x="10095043" y="3796605"/>
            <a:ext cx="143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>
                <a:solidFill>
                  <a:schemeClr val="accent1">
                    <a:lumMod val="75000"/>
                  </a:schemeClr>
                </a:solidFill>
              </a:rPr>
              <a:t>3015 reviews dropped</a:t>
            </a:r>
            <a:endParaRPr kumimoji="1" lang="ja-JP" altLang="en-US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906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5BDC6D-E15C-46B4-BA11-515F745A5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498" y="3289223"/>
            <a:ext cx="7743825" cy="2943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3"/>
            <a:ext cx="10724522" cy="1618347"/>
          </a:xfrm>
        </p:spPr>
        <p:txBody>
          <a:bodyPr>
            <a:normAutofit/>
          </a:bodyPr>
          <a:lstStyle/>
          <a:p>
            <a:pPr lvl="1"/>
            <a:r>
              <a:rPr lang="en-SG" altLang="ja-JP" sz="3600"/>
              <a:t>2</a:t>
            </a:r>
            <a:r>
              <a:rPr lang="en-SG" altLang="ja-JP" sz="3600" baseline="30000"/>
              <a:t>nd</a:t>
            </a:r>
            <a:r>
              <a:rPr lang="en-SG" altLang="ja-JP" sz="3600"/>
              <a:t> filtering: </a:t>
            </a:r>
            <a:r>
              <a:rPr lang="en-SG" altLang="ja-JP" sz="3400"/>
              <a:t>Review lengths &gt;= 5 words</a:t>
            </a:r>
          </a:p>
          <a:p>
            <a:pPr lvl="2"/>
            <a:r>
              <a:rPr lang="en-SG" altLang="ja-JP" sz="2600"/>
              <a:t>Minimum review qualification: “Best Total War game ever”</a:t>
            </a:r>
          </a:p>
          <a:p>
            <a:pPr marL="1428750" lvl="2" indent="-514350">
              <a:buFont typeface="+mj-lt"/>
              <a:buAutoNum type="arabicPeriod"/>
            </a:pPr>
            <a:endParaRPr lang="en-SG" altLang="ja-JP" sz="2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2D2809-28D4-4D52-BE5F-26F8F1F787A9}"/>
              </a:ext>
            </a:extLst>
          </p:cNvPr>
          <p:cNvSpPr/>
          <p:nvPr/>
        </p:nvSpPr>
        <p:spPr>
          <a:xfrm>
            <a:off x="2203449" y="4593265"/>
            <a:ext cx="7781925" cy="34024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9D266-E928-4EEE-A62F-9CE379A86392}"/>
              </a:ext>
            </a:extLst>
          </p:cNvPr>
          <p:cNvSpPr txBox="1"/>
          <p:nvPr/>
        </p:nvSpPr>
        <p:spPr>
          <a:xfrm>
            <a:off x="10079685" y="4593265"/>
            <a:ext cx="150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>
                <a:solidFill>
                  <a:schemeClr val="accent1">
                    <a:lumMod val="75000"/>
                  </a:schemeClr>
                </a:solidFill>
              </a:rPr>
              <a:t>Now usable</a:t>
            </a:r>
            <a:endParaRPr kumimoji="1" lang="ja-JP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944B58-6DF9-4107-A6D7-08DDB4CA66AA}"/>
              </a:ext>
            </a:extLst>
          </p:cNvPr>
          <p:cNvSpPr txBox="1"/>
          <p:nvPr/>
        </p:nvSpPr>
        <p:spPr>
          <a:xfrm>
            <a:off x="10037820" y="3596012"/>
            <a:ext cx="1509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>
                <a:solidFill>
                  <a:schemeClr val="accent1">
                    <a:lumMod val="75000"/>
                  </a:schemeClr>
                </a:solidFill>
              </a:rPr>
              <a:t>3727 reviews remain</a:t>
            </a:r>
            <a:endParaRPr kumimoji="1" lang="ja-JP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9CE328F-C912-4466-B737-FB86E8E936FF}"/>
              </a:ext>
            </a:extLst>
          </p:cNvPr>
          <p:cNvSpPr/>
          <p:nvPr/>
        </p:nvSpPr>
        <p:spPr>
          <a:xfrm>
            <a:off x="9326880" y="3627552"/>
            <a:ext cx="619824" cy="3402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488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A554DE-252A-485E-83D6-B57D9F6921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78"/>
          <a:stretch/>
        </p:blipFill>
        <p:spPr>
          <a:xfrm>
            <a:off x="1141413" y="2511100"/>
            <a:ext cx="10096500" cy="41843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3"/>
            <a:ext cx="10724522" cy="4431303"/>
          </a:xfrm>
        </p:spPr>
        <p:txBody>
          <a:bodyPr>
            <a:normAutofit/>
          </a:bodyPr>
          <a:lstStyle/>
          <a:p>
            <a:pPr lvl="1"/>
            <a:r>
              <a:rPr lang="en-SG" altLang="ja-JP" sz="3600"/>
              <a:t>3</a:t>
            </a:r>
            <a:r>
              <a:rPr lang="en-SG" altLang="ja-JP" sz="3600" baseline="30000"/>
              <a:t>rd</a:t>
            </a:r>
            <a:r>
              <a:rPr lang="en-SG" altLang="ja-JP" sz="3600"/>
              <a:t> filtering: Remove duplicates</a:t>
            </a:r>
            <a:endParaRPr lang="en-SG" altLang="ja-JP" sz="2800"/>
          </a:p>
          <a:p>
            <a:pPr marL="1428750" lvl="2" indent="-514350">
              <a:buFont typeface="+mj-lt"/>
              <a:buAutoNum type="arabicPeriod"/>
            </a:pPr>
            <a:endParaRPr lang="en-SG" altLang="ja-JP" sz="2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2D2809-28D4-4D52-BE5F-26F8F1F787A9}"/>
              </a:ext>
            </a:extLst>
          </p:cNvPr>
          <p:cNvSpPr/>
          <p:nvPr/>
        </p:nvSpPr>
        <p:spPr>
          <a:xfrm>
            <a:off x="1141413" y="4217345"/>
            <a:ext cx="5594667" cy="34024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9D266-E928-4EEE-A62F-9CE379A86392}"/>
              </a:ext>
            </a:extLst>
          </p:cNvPr>
          <p:cNvSpPr txBox="1"/>
          <p:nvPr/>
        </p:nvSpPr>
        <p:spPr>
          <a:xfrm>
            <a:off x="6858958" y="4088209"/>
            <a:ext cx="4256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>
                <a:solidFill>
                  <a:schemeClr val="accent1">
                    <a:lumMod val="75000"/>
                  </a:schemeClr>
                </a:solidFill>
              </a:rPr>
              <a:t>No reviews dropped. 4 of the same review appeared, written by 4 different users.</a:t>
            </a:r>
            <a:endParaRPr kumimoji="1" lang="ja-JP" altLang="en-US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247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1478570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SG" altLang="ja-JP" sz="3600"/>
              <a:t>4</a:t>
            </a:r>
            <a:r>
              <a:rPr lang="en-SG" altLang="ja-JP" sz="3600" baseline="30000"/>
              <a:t>th</a:t>
            </a:r>
            <a:r>
              <a:rPr lang="en-SG" altLang="ja-JP" sz="3600"/>
              <a:t> filtering: Languages (using </a:t>
            </a:r>
            <a:r>
              <a:rPr lang="en-SG" altLang="ja-JP" sz="3600" err="1"/>
              <a:t>SpaCy</a:t>
            </a:r>
            <a:r>
              <a:rPr lang="en-SG" altLang="ja-JP" sz="3600"/>
              <a:t> </a:t>
            </a:r>
            <a:r>
              <a:rPr lang="en-SG" altLang="ja-JP" sz="3600" err="1"/>
              <a:t>langdetect</a:t>
            </a:r>
            <a:r>
              <a:rPr lang="en-SG" altLang="ja-JP" sz="3600"/>
              <a:t>)</a:t>
            </a:r>
          </a:p>
          <a:p>
            <a:pPr lvl="2"/>
            <a:r>
              <a:rPr lang="en-SG" altLang="ja-JP" sz="2600"/>
              <a:t>Logic: Model is built to analyse English. </a:t>
            </a:r>
          </a:p>
          <a:p>
            <a:pPr lvl="2"/>
            <a:r>
              <a:rPr lang="en-SG" altLang="ja-JP" sz="2600"/>
              <a:t>Also, Steam reviews classified as EN still contain text from other languages.</a:t>
            </a:r>
            <a:endParaRPr lang="en-SG" altLang="ja-JP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AD4DD-7653-4313-9071-0A99072072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8084"/>
          <a:stretch/>
        </p:blipFill>
        <p:spPr>
          <a:xfrm>
            <a:off x="1574800" y="3289224"/>
            <a:ext cx="5110480" cy="34719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19D266-E928-4EEE-A62F-9CE379A86392}"/>
              </a:ext>
            </a:extLst>
          </p:cNvPr>
          <p:cNvSpPr txBox="1"/>
          <p:nvPr/>
        </p:nvSpPr>
        <p:spPr>
          <a:xfrm>
            <a:off x="3016650" y="6114840"/>
            <a:ext cx="1509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>
                <a:solidFill>
                  <a:schemeClr val="accent1">
                    <a:lumMod val="75000"/>
                  </a:schemeClr>
                </a:solidFill>
              </a:rPr>
              <a:t>Contains 3 languages.</a:t>
            </a:r>
            <a:endParaRPr kumimoji="1" lang="ja-JP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65980-B606-4B9D-8DD9-677A83BD85D8}"/>
              </a:ext>
            </a:extLst>
          </p:cNvPr>
          <p:cNvSpPr/>
          <p:nvPr/>
        </p:nvSpPr>
        <p:spPr>
          <a:xfrm>
            <a:off x="1574800" y="6400800"/>
            <a:ext cx="1441850" cy="36037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7720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DAFDF4-BC1E-43F1-9E80-7BFBEF7B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344" y="3203106"/>
            <a:ext cx="4194176" cy="35898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1478570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SG" altLang="ja-JP" sz="3600"/>
              <a:t>4</a:t>
            </a:r>
            <a:r>
              <a:rPr lang="en-SG" altLang="ja-JP" sz="3600" baseline="30000"/>
              <a:t>th</a:t>
            </a:r>
            <a:r>
              <a:rPr lang="en-SG" altLang="ja-JP" sz="3600"/>
              <a:t> filtering: Languages (Flaws in </a:t>
            </a:r>
            <a:r>
              <a:rPr lang="en-SG" altLang="ja-JP" sz="3600" err="1"/>
              <a:t>SpaCy</a:t>
            </a:r>
            <a:r>
              <a:rPr lang="en-SG" altLang="ja-JP" sz="3600"/>
              <a:t> </a:t>
            </a:r>
            <a:r>
              <a:rPr lang="en-SG" altLang="ja-JP" sz="3600" err="1"/>
              <a:t>langdetect</a:t>
            </a:r>
            <a:r>
              <a:rPr lang="en-SG" altLang="ja-JP" sz="3600"/>
              <a:t>)</a:t>
            </a:r>
          </a:p>
          <a:p>
            <a:pPr lvl="2"/>
            <a:r>
              <a:rPr lang="en-SG" altLang="ja-JP" sz="2400">
                <a:solidFill>
                  <a:schemeClr val="accent3"/>
                </a:solidFill>
              </a:rPr>
              <a:t>False positives </a:t>
            </a:r>
            <a:r>
              <a:rPr lang="en-SG" altLang="ja-JP" sz="2400"/>
              <a:t>will be detected in some reviews</a:t>
            </a:r>
          </a:p>
          <a:p>
            <a:pPr lvl="2"/>
            <a:r>
              <a:rPr lang="en-SG" altLang="ja-JP" sz="2400">
                <a:solidFill>
                  <a:schemeClr val="accent3"/>
                </a:solidFill>
              </a:rPr>
              <a:t>Far more false positives </a:t>
            </a:r>
            <a:r>
              <a:rPr lang="en-SG" altLang="ja-JP" sz="2400"/>
              <a:t>are detected when identifying languages </a:t>
            </a:r>
            <a:r>
              <a:rPr lang="en-SG" altLang="ja-JP" sz="2400">
                <a:solidFill>
                  <a:schemeClr val="accent3"/>
                </a:solidFill>
              </a:rPr>
              <a:t>by sentence</a:t>
            </a:r>
            <a:endParaRPr lang="en-SG" altLang="ja-JP" sz="260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AFBB18-EDAE-468D-9496-D9E4C9F22F6D}"/>
              </a:ext>
            </a:extLst>
          </p:cNvPr>
          <p:cNvSpPr/>
          <p:nvPr/>
        </p:nvSpPr>
        <p:spPr>
          <a:xfrm>
            <a:off x="1637663" y="6432543"/>
            <a:ext cx="1329057" cy="27305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60AED-9B2C-4116-8872-9F7EBD44A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962" y="3228937"/>
            <a:ext cx="4105275" cy="13239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0A0667A-526D-41E3-BF5D-2BAA2DA7D295}"/>
              </a:ext>
            </a:extLst>
          </p:cNvPr>
          <p:cNvSpPr/>
          <p:nvPr/>
        </p:nvSpPr>
        <p:spPr>
          <a:xfrm>
            <a:off x="6257963" y="4250894"/>
            <a:ext cx="528638" cy="26487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416A4E-C115-4D56-915F-A482BAACCCB2}"/>
              </a:ext>
            </a:extLst>
          </p:cNvPr>
          <p:cNvSpPr/>
          <p:nvPr/>
        </p:nvSpPr>
        <p:spPr>
          <a:xfrm>
            <a:off x="7588922" y="3203106"/>
            <a:ext cx="1006157" cy="30681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610BE-C0B1-492D-BD80-51B0246CC0A3}"/>
              </a:ext>
            </a:extLst>
          </p:cNvPr>
          <p:cNvSpPr/>
          <p:nvPr/>
        </p:nvSpPr>
        <p:spPr>
          <a:xfrm>
            <a:off x="2708275" y="3289224"/>
            <a:ext cx="918845" cy="17426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F4447F-3D47-4EC4-9769-5F321391813B}"/>
              </a:ext>
            </a:extLst>
          </p:cNvPr>
          <p:cNvSpPr txBox="1">
            <a:spLocks/>
          </p:cNvSpPr>
          <p:nvPr/>
        </p:nvSpPr>
        <p:spPr>
          <a:xfrm>
            <a:off x="5454332" y="5769618"/>
            <a:ext cx="3515360" cy="93598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SG" altLang="ja-JP" sz="3600">
                <a:solidFill>
                  <a:schemeClr val="accent3"/>
                </a:solidFill>
              </a:rPr>
              <a:t>Risk dropping too many reviews going by sentence</a:t>
            </a:r>
            <a:endParaRPr lang="en-SG" altLang="ja-JP" sz="26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406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4945746"/>
          </a:xfrm>
        </p:spPr>
        <p:txBody>
          <a:bodyPr>
            <a:normAutofit/>
          </a:bodyPr>
          <a:lstStyle/>
          <a:p>
            <a:pPr lvl="1"/>
            <a:r>
              <a:rPr lang="en-SG" altLang="ja-JP" sz="3600"/>
              <a:t>4</a:t>
            </a:r>
            <a:r>
              <a:rPr lang="en-SG" altLang="ja-JP" sz="3600" baseline="30000"/>
              <a:t>th</a:t>
            </a:r>
            <a:r>
              <a:rPr lang="en-SG" altLang="ja-JP" sz="3600"/>
              <a:t> filtering: Languages (Final decision)</a:t>
            </a:r>
          </a:p>
          <a:p>
            <a:pPr lvl="2"/>
            <a:r>
              <a:rPr lang="en-SG" altLang="ja-JP" sz="2800"/>
              <a:t>Drop multilingual reviews </a:t>
            </a:r>
            <a:r>
              <a:rPr lang="en-SG" altLang="ja-JP" sz="2800">
                <a:solidFill>
                  <a:schemeClr val="accent3"/>
                </a:solidFill>
              </a:rPr>
              <a:t>including false positives</a:t>
            </a:r>
          </a:p>
          <a:p>
            <a:pPr lvl="2"/>
            <a:endParaRPr lang="en-SG" altLang="ja-JP" sz="2800">
              <a:solidFill>
                <a:schemeClr val="accent3"/>
              </a:solidFill>
            </a:endParaRPr>
          </a:p>
          <a:p>
            <a:pPr lvl="2"/>
            <a:r>
              <a:rPr lang="en-SG" altLang="ja-JP" sz="2800"/>
              <a:t>Final dataset will be mostly clean</a:t>
            </a:r>
          </a:p>
          <a:p>
            <a:pPr lvl="2"/>
            <a:endParaRPr lang="en-SG" altLang="ja-JP" sz="2600"/>
          </a:p>
          <a:p>
            <a:pPr lvl="2"/>
            <a:r>
              <a:rPr lang="en-SG" altLang="ja-JP" sz="2800"/>
              <a:t>False negatives that make it through can be filtered away later</a:t>
            </a:r>
          </a:p>
          <a:p>
            <a:pPr lvl="3"/>
            <a:r>
              <a:rPr lang="en-SG" altLang="ja-JP" sz="2200"/>
              <a:t>Reduce number of multilingual reviews</a:t>
            </a:r>
          </a:p>
          <a:p>
            <a:pPr lvl="3"/>
            <a:r>
              <a:rPr lang="en-SG" altLang="ja-JP" sz="2200"/>
              <a:t>Multilingual terms become rare enough to filter out</a:t>
            </a:r>
          </a:p>
        </p:txBody>
      </p:sp>
    </p:spTree>
    <p:extLst>
      <p:ext uri="{BB962C8B-B14F-4D97-AF65-F5344CB8AC3E}">
        <p14:creationId xmlns:p14="http://schemas.microsoft.com/office/powerpoint/2010/main" val="3194288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1618346"/>
          </a:xfrm>
        </p:spPr>
        <p:txBody>
          <a:bodyPr>
            <a:normAutofit/>
          </a:bodyPr>
          <a:lstStyle/>
          <a:p>
            <a:pPr lvl="1"/>
            <a:r>
              <a:rPr lang="en-SG" altLang="ja-JP" sz="3600"/>
              <a:t>Ready for pre-processing</a:t>
            </a:r>
            <a:endParaRPr lang="en-SG" altLang="ja-JP" sz="2800">
              <a:solidFill>
                <a:schemeClr val="accent3"/>
              </a:solidFill>
            </a:endParaRPr>
          </a:p>
          <a:p>
            <a:pPr lvl="2"/>
            <a:endParaRPr lang="en-SG" altLang="ja-JP" sz="280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FA51F-8F62-4534-B703-52E137493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64" y="2760904"/>
            <a:ext cx="10018010" cy="261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05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2. Clean and </a:t>
            </a:r>
            <a:r>
              <a:rPr lang="en-SG" altLang="ja-JP" sz="4000" err="1">
                <a:solidFill>
                  <a:srgbClr val="FFFF00"/>
                </a:solidFill>
              </a:rPr>
              <a:t>TokenisE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71237E-EF01-4059-903D-FB3BF86F9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212756"/>
              </p:ext>
            </p:extLst>
          </p:nvPr>
        </p:nvGraphicFramePr>
        <p:xfrm>
          <a:off x="958238" y="1776002"/>
          <a:ext cx="10275523" cy="471554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45977">
                  <a:extLst>
                    <a:ext uri="{9D8B030D-6E8A-4147-A177-3AD203B41FA5}">
                      <a16:colId xmlns:a16="http://schemas.microsoft.com/office/drawing/2014/main" val="2000069587"/>
                    </a:ext>
                  </a:extLst>
                </a:gridCol>
                <a:gridCol w="3240844">
                  <a:extLst>
                    <a:ext uri="{9D8B030D-6E8A-4147-A177-3AD203B41FA5}">
                      <a16:colId xmlns:a16="http://schemas.microsoft.com/office/drawing/2014/main" val="863206299"/>
                    </a:ext>
                  </a:extLst>
                </a:gridCol>
                <a:gridCol w="2723295">
                  <a:extLst>
                    <a:ext uri="{9D8B030D-6E8A-4147-A177-3AD203B41FA5}">
                      <a16:colId xmlns:a16="http://schemas.microsoft.com/office/drawing/2014/main" val="3641236510"/>
                    </a:ext>
                  </a:extLst>
                </a:gridCol>
                <a:gridCol w="2765407">
                  <a:extLst>
                    <a:ext uri="{9D8B030D-6E8A-4147-A177-3AD203B41FA5}">
                      <a16:colId xmlns:a16="http://schemas.microsoft.com/office/drawing/2014/main" val="2478215768"/>
                    </a:ext>
                  </a:extLst>
                </a:gridCol>
              </a:tblGrid>
              <a:tr h="1023461">
                <a:tc>
                  <a:txBody>
                    <a:bodyPr/>
                    <a:lstStyle/>
                    <a:p>
                      <a:pPr algn="ctr"/>
                      <a:r>
                        <a:rPr lang="en-SG" sz="2800"/>
                        <a:t>What is cleaned?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800"/>
                        <a:t>What is 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800"/>
                        <a:t>Before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800"/>
                        <a:t>After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084016"/>
                  </a:ext>
                </a:extLst>
              </a:tr>
              <a:tr h="644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altLang="ja-JP" sz="1800" b="1" err="1"/>
                        <a:t>BBCode</a:t>
                      </a:r>
                      <a:endParaRPr lang="en-SG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SG" altLang="ja-JP" sz="1800" err="1"/>
                        <a:t>Markup</a:t>
                      </a:r>
                      <a:r>
                        <a:rPr lang="en-SG" altLang="ja-JP" sz="1800"/>
                        <a:t> language used by Steam</a:t>
                      </a:r>
                      <a:endParaRPr lang="en-S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SG"/>
                        <a:t>[B]I love this game![/B]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SG"/>
                        <a:t>I love this game!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0738680"/>
                  </a:ext>
                </a:extLst>
              </a:tr>
              <a:tr h="7402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altLang="ja-JP" sz="1800" b="1"/>
                        <a:t>Contractions</a:t>
                      </a:r>
                      <a:endParaRPr lang="en-SG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altLang="ja-JP" sz="1800"/>
                        <a:t>Informal shorthand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altLang="ja-JP" sz="1800"/>
                        <a:t>Can’t, won’t, </a:t>
                      </a:r>
                      <a:r>
                        <a:rPr lang="en-SG" altLang="ja-JP" sz="1800" err="1"/>
                        <a:t>ain’t</a:t>
                      </a:r>
                      <a:endParaRPr lang="en-SG" altLang="ja-JP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altLang="ja-JP" sz="1800"/>
                        <a:t>Cannot, will not, is not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993368"/>
                  </a:ext>
                </a:extLst>
              </a:tr>
              <a:tr h="757696">
                <a:tc>
                  <a:txBody>
                    <a:bodyPr/>
                    <a:lstStyle/>
                    <a:p>
                      <a:pPr algn="ctr"/>
                      <a:r>
                        <a:rPr lang="en-SG" b="1"/>
                        <a:t>Punctuation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Anything not alphanumerical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Very </a:t>
                      </a:r>
                      <a:r>
                        <a:rPr lang="en-SG" err="1"/>
                        <a:t>gud</a:t>
                      </a:r>
                      <a:r>
                        <a:rPr lang="en-SG"/>
                        <a:t> game. </a:t>
                      </a:r>
                      <a:br>
                        <a:rPr lang="en-SG"/>
                      </a:br>
                      <a:r>
                        <a:rPr lang="en-SG"/>
                        <a:t>Is </a:t>
                      </a:r>
                      <a:r>
                        <a:rPr lang="en-SG" err="1"/>
                        <a:t>balans</a:t>
                      </a:r>
                      <a:r>
                        <a:rPr lang="en-SG"/>
                        <a:t> )))))))))))))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Very </a:t>
                      </a:r>
                      <a:r>
                        <a:rPr lang="en-SG" err="1"/>
                        <a:t>gud</a:t>
                      </a:r>
                      <a:r>
                        <a:rPr lang="en-SG"/>
                        <a:t> game is </a:t>
                      </a:r>
                      <a:r>
                        <a:rPr lang="en-SG" err="1"/>
                        <a:t>balans</a:t>
                      </a:r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907719"/>
                  </a:ext>
                </a:extLst>
              </a:tr>
              <a:tr h="757696">
                <a:tc>
                  <a:txBody>
                    <a:bodyPr/>
                    <a:lstStyle/>
                    <a:p>
                      <a:pPr algn="ctr"/>
                      <a:r>
                        <a:rPr lang="en-SG" b="1"/>
                        <a:t>Numerals </a:t>
                      </a:r>
                      <a:br>
                        <a:rPr lang="en-SG" b="1"/>
                      </a:br>
                      <a:r>
                        <a:rPr lang="en-SG" b="1"/>
                        <a:t>(to Words)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Arabic &amp; Roman numerals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Shogun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Shogun Two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266801"/>
                  </a:ext>
                </a:extLst>
              </a:tr>
              <a:tr h="792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altLang="ja-JP" sz="1800" b="1"/>
                        <a:t>Spam words</a:t>
                      </a:r>
                      <a:endParaRPr lang="en-SG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SG"/>
                        <a:t>Unwanted, incoherent words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SG" sz="1200"/>
                        <a:t>REEEEEEEEEEEEEEEEEEEEEEEEEEEEEEEEEEEEEEEEEEEEEEEEEEEEEEEEEEEEEEEEEEEEEEEEE</a:t>
                      </a: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SG"/>
                        <a:t>LU BU 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SG"/>
                        <a:t>LU BU 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457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11806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4519026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SG" altLang="ja-JP" sz="3600"/>
              <a:t>2. Cleaning</a:t>
            </a:r>
          </a:p>
          <a:p>
            <a:pPr lvl="1"/>
            <a:r>
              <a:rPr lang="en-SG" altLang="ja-JP" sz="3600"/>
              <a:t>Remove </a:t>
            </a:r>
            <a:r>
              <a:rPr lang="en-SG" altLang="ja-JP" sz="3600" err="1"/>
              <a:t>BBCode</a:t>
            </a:r>
            <a:r>
              <a:rPr lang="en-SG" altLang="ja-JP" sz="3600"/>
              <a:t> </a:t>
            </a:r>
          </a:p>
          <a:p>
            <a:pPr lvl="2"/>
            <a:r>
              <a:rPr lang="en-SG" altLang="ja-JP" sz="3400"/>
              <a:t>Steam uses Bulletin Board </a:t>
            </a:r>
            <a:r>
              <a:rPr lang="en-SG" altLang="ja-JP" sz="3400" err="1"/>
              <a:t>markup</a:t>
            </a:r>
            <a:r>
              <a:rPr lang="en-SG" altLang="ja-JP" sz="3400"/>
              <a:t> language</a:t>
            </a:r>
          </a:p>
          <a:p>
            <a:pPr lvl="2"/>
            <a:endParaRPr lang="en-SG" altLang="ja-JP" sz="3400"/>
          </a:p>
          <a:p>
            <a:pPr lvl="1"/>
            <a:r>
              <a:rPr lang="en-SG" altLang="ja-JP" sz="3600"/>
              <a:t>Expand contractions</a:t>
            </a:r>
          </a:p>
          <a:p>
            <a:pPr lvl="2"/>
            <a:r>
              <a:rPr lang="en-SG" altLang="ja-JP" sz="3400"/>
              <a:t>can’t </a:t>
            </a:r>
            <a:r>
              <a:rPr lang="en-SG" altLang="ja-JP" sz="3400">
                <a:sym typeface="Wingdings" panose="05000000000000000000" pitchFamily="2" charset="2"/>
              </a:rPr>
              <a:t> cannot</a:t>
            </a:r>
          </a:p>
          <a:p>
            <a:pPr lvl="2"/>
            <a:r>
              <a:rPr lang="en-SG" altLang="ja-JP" sz="3400">
                <a:sym typeface="Wingdings" panose="05000000000000000000" pitchFamily="2" charset="2"/>
              </a:rPr>
              <a:t>Easier to remove common, uninformative words</a:t>
            </a:r>
            <a:endParaRPr lang="en-SG" altLang="ja-JP" sz="2800"/>
          </a:p>
          <a:p>
            <a:pPr marL="457200" lvl="1" indent="0">
              <a:buNone/>
            </a:pPr>
            <a:endParaRPr lang="en-SG" altLang="ja-JP" sz="3600"/>
          </a:p>
        </p:txBody>
      </p:sp>
    </p:spTree>
    <p:extLst>
      <p:ext uri="{BB962C8B-B14F-4D97-AF65-F5344CB8AC3E}">
        <p14:creationId xmlns:p14="http://schemas.microsoft.com/office/powerpoint/2010/main" val="470242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0DCC2-8E9A-4FE9-B3D8-BF0F95379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altLang="ja-JP" sz="4800">
                <a:solidFill>
                  <a:srgbClr val="FFFF00"/>
                </a:solidFill>
              </a:rPr>
              <a:t>SteamVox in a nutshell</a:t>
            </a:r>
            <a:endParaRPr kumimoji="1" lang="ja-JP" altLang="en-US" sz="48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FE171-EC85-4C2C-A5FF-ED07DF92D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altLang="ja-JP" sz="3200"/>
              <a:t>Current state</a:t>
            </a:r>
          </a:p>
          <a:p>
            <a:pPr lvl="1"/>
            <a:r>
              <a:rPr lang="en-SG" altLang="ja-JP" sz="2800"/>
              <a:t>v0.1: Total War: Three Kingdoms only</a:t>
            </a:r>
          </a:p>
          <a:p>
            <a:pPr lvl="1"/>
            <a:endParaRPr lang="en-SG" altLang="ja-JP" sz="2800"/>
          </a:p>
          <a:p>
            <a:r>
              <a:rPr lang="en-SG" altLang="ja-JP" sz="3200"/>
              <a:t>Future plans</a:t>
            </a:r>
          </a:p>
          <a:p>
            <a:pPr lvl="1"/>
            <a:r>
              <a:rPr lang="en-SG" altLang="ja-JP" sz="2800"/>
              <a:t>Make applicable across most games on Steam</a:t>
            </a:r>
          </a:p>
        </p:txBody>
      </p:sp>
    </p:spTree>
    <p:extLst>
      <p:ext uri="{BB962C8B-B14F-4D97-AF65-F5344CB8AC3E}">
        <p14:creationId xmlns:p14="http://schemas.microsoft.com/office/powerpoint/2010/main" val="21816275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4519026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SG" altLang="ja-JP" sz="3600"/>
              <a:t>2. Cleaning</a:t>
            </a:r>
          </a:p>
          <a:p>
            <a:pPr lvl="1"/>
            <a:r>
              <a:rPr lang="en-SG" altLang="ja-JP" sz="3600"/>
              <a:t>Remove punctuation</a:t>
            </a:r>
          </a:p>
          <a:p>
            <a:pPr lvl="2"/>
            <a:r>
              <a:rPr lang="en-SG" altLang="ja-JP" sz="3400"/>
              <a:t>Regex split on non-word character</a:t>
            </a:r>
          </a:p>
          <a:p>
            <a:pPr lvl="1"/>
            <a:endParaRPr lang="en-SG" altLang="ja-JP" sz="3600"/>
          </a:p>
          <a:p>
            <a:pPr lvl="1"/>
            <a:r>
              <a:rPr lang="en-SG" altLang="ja-JP" sz="3600"/>
              <a:t>Convert digits &amp; Roman numerals up to 3 into words</a:t>
            </a:r>
          </a:p>
          <a:p>
            <a:pPr lvl="2"/>
            <a:r>
              <a:rPr lang="en-SG" altLang="ja-JP" sz="3400"/>
              <a:t>Often form part of important phrases</a:t>
            </a:r>
          </a:p>
          <a:p>
            <a:pPr lvl="3"/>
            <a:r>
              <a:rPr lang="en-SG" altLang="ja-JP" sz="3200"/>
              <a:t>game names in a series, e.g. Shogun 2, Warhammer II</a:t>
            </a:r>
          </a:p>
          <a:p>
            <a:pPr lvl="1"/>
            <a:endParaRPr lang="en-SG" altLang="ja-JP" sz="2800"/>
          </a:p>
          <a:p>
            <a:pPr marL="457200" lvl="1" indent="0">
              <a:buNone/>
            </a:pPr>
            <a:endParaRPr lang="en-SG" altLang="ja-JP" sz="3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86967-91C0-4F9D-9E4C-5D9AA5A59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236" y="2097540"/>
            <a:ext cx="330517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49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4519026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SG" altLang="ja-JP" sz="3600"/>
              <a:t>2. Cleaning</a:t>
            </a:r>
          </a:p>
          <a:p>
            <a:pPr lvl="1"/>
            <a:r>
              <a:rPr lang="en-SG" altLang="ja-JP" sz="3600"/>
              <a:t>Retain only words &gt;1 char and &lt;= 45 </a:t>
            </a:r>
          </a:p>
          <a:p>
            <a:pPr lvl="1"/>
            <a:r>
              <a:rPr lang="en-SG" altLang="ja-JP" sz="3600"/>
              <a:t>Single-character words not helpful, e.g. “a”</a:t>
            </a:r>
          </a:p>
          <a:p>
            <a:pPr lvl="1"/>
            <a:r>
              <a:rPr lang="en-SG" altLang="ja-JP" sz="3600"/>
              <a:t>longest word in EN: pneumonoultramicroscopicsilicovolcanoconiosis</a:t>
            </a:r>
          </a:p>
          <a:p>
            <a:pPr lvl="1"/>
            <a:r>
              <a:rPr lang="en-SG" altLang="ja-JP" sz="3600"/>
              <a:t>Spam reviews include incoherent words</a:t>
            </a:r>
          </a:p>
          <a:p>
            <a:pPr lvl="2"/>
            <a:r>
              <a:rPr lang="en-SG" altLang="ja-JP" sz="3000"/>
              <a:t>“REEEEEEEEEEEEEEEEEEEEEEEEEEEEEEEEEEEEEEEEEEEEEEE LU BU OP”</a:t>
            </a:r>
          </a:p>
          <a:p>
            <a:pPr lvl="1"/>
            <a:endParaRPr lang="en-SG" altLang="ja-JP" sz="2800"/>
          </a:p>
          <a:p>
            <a:pPr marL="457200" lvl="1" indent="0">
              <a:buNone/>
            </a:pPr>
            <a:endParaRPr lang="en-SG" altLang="ja-JP" sz="3600"/>
          </a:p>
        </p:txBody>
      </p:sp>
    </p:spTree>
    <p:extLst>
      <p:ext uri="{BB962C8B-B14F-4D97-AF65-F5344CB8AC3E}">
        <p14:creationId xmlns:p14="http://schemas.microsoft.com/office/powerpoint/2010/main" val="899055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161834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SG" altLang="ja-JP" sz="3600"/>
              <a:t>3. Identify phrases (n-grams)</a:t>
            </a:r>
          </a:p>
          <a:p>
            <a:pPr lvl="1"/>
            <a:r>
              <a:rPr lang="en-SG" altLang="ja-JP" sz="3600"/>
              <a:t>Tokens that frequently occur together form phrases</a:t>
            </a:r>
          </a:p>
          <a:p>
            <a:pPr lvl="1"/>
            <a:endParaRPr lang="en-SG" altLang="ja-JP" sz="2800"/>
          </a:p>
          <a:p>
            <a:pPr marL="457200" lvl="1" indent="0">
              <a:buNone/>
            </a:pPr>
            <a:endParaRPr lang="en-SG" altLang="ja-JP" sz="3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EC069-1212-4A0E-ACB7-74A92711D937}"/>
              </a:ext>
            </a:extLst>
          </p:cNvPr>
          <p:cNvSpPr txBox="1"/>
          <p:nvPr/>
        </p:nvSpPr>
        <p:spPr>
          <a:xfrm>
            <a:off x="3860623" y="3592406"/>
            <a:ext cx="985520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>
                <a:solidFill>
                  <a:srgbClr val="FFC000"/>
                </a:solidFill>
              </a:rPr>
              <a:t>best</a:t>
            </a:r>
            <a:endParaRPr kumimoji="1" lang="ja-JP" altLang="en-US" sz="320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007E2B-9C02-4DAE-A263-81B81135A644}"/>
              </a:ext>
            </a:extLst>
          </p:cNvPr>
          <p:cNvSpPr txBox="1"/>
          <p:nvPr/>
        </p:nvSpPr>
        <p:spPr>
          <a:xfrm>
            <a:off x="3941903" y="5026007"/>
            <a:ext cx="2998558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err="1">
                <a:solidFill>
                  <a:srgbClr val="FFC000"/>
                </a:solidFill>
              </a:rPr>
              <a:t>best_total_war</a:t>
            </a:r>
            <a:endParaRPr kumimoji="1" lang="ja-JP" altLang="en-US" sz="3200">
              <a:solidFill>
                <a:srgbClr val="FFC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5DB0C5-AA8F-4DE9-A9A0-CDD3B503F085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 flipH="1">
            <a:off x="5441182" y="4177180"/>
            <a:ext cx="7443" cy="84882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872C82-8734-4D35-8DF4-26A11CE88687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 flipH="1">
            <a:off x="5441182" y="4177180"/>
            <a:ext cx="1040721" cy="84882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7A6A52-0D0D-48C1-897E-42C3FAD326D1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353383" y="4177181"/>
            <a:ext cx="1087799" cy="84882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0CD1E9C-F49F-40F9-A4EF-5C58BFD44E8C}"/>
              </a:ext>
            </a:extLst>
          </p:cNvPr>
          <p:cNvSpPr txBox="1"/>
          <p:nvPr/>
        </p:nvSpPr>
        <p:spPr>
          <a:xfrm>
            <a:off x="4955865" y="3592405"/>
            <a:ext cx="985520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>
                <a:solidFill>
                  <a:srgbClr val="FFC000"/>
                </a:solidFill>
              </a:rPr>
              <a:t>total</a:t>
            </a:r>
            <a:endParaRPr kumimoji="1" lang="ja-JP" altLang="en-US" sz="3200">
              <a:solidFill>
                <a:srgbClr val="FFC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BC9023-A31C-41A2-A9FF-E3E08705C1C5}"/>
              </a:ext>
            </a:extLst>
          </p:cNvPr>
          <p:cNvSpPr txBox="1"/>
          <p:nvPr/>
        </p:nvSpPr>
        <p:spPr>
          <a:xfrm>
            <a:off x="6053824" y="3592405"/>
            <a:ext cx="856157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>
                <a:solidFill>
                  <a:srgbClr val="FFC000"/>
                </a:solidFill>
              </a:rPr>
              <a:t>war</a:t>
            </a:r>
            <a:endParaRPr kumimoji="1" lang="ja-JP" altLang="en-US" sz="32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090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84110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SG" altLang="ja-JP" sz="3600"/>
              <a:t>3. n-grams increase coherence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9F058B-6FBC-49E9-B7AD-6104E85C4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9"/>
          <a:stretch/>
        </p:blipFill>
        <p:spPr>
          <a:xfrm>
            <a:off x="312756" y="3429000"/>
            <a:ext cx="5865438" cy="2922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77D563-81F8-4351-9F5F-CACB8191B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347" y="3429000"/>
            <a:ext cx="5483897" cy="2922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DAC1AE-EC3D-441C-9FC2-C024700DBF35}"/>
              </a:ext>
            </a:extLst>
          </p:cNvPr>
          <p:cNvSpPr txBox="1"/>
          <p:nvPr/>
        </p:nvSpPr>
        <p:spPr>
          <a:xfrm>
            <a:off x="1141413" y="2844800"/>
            <a:ext cx="4466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2800"/>
              <a:t>1-grams only</a:t>
            </a:r>
            <a:endParaRPr kumimoji="1" lang="ja-JP" altLang="en-US" sz="2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3A5A7-A35D-4EEA-BBFE-181B0A431CBF}"/>
              </a:ext>
            </a:extLst>
          </p:cNvPr>
          <p:cNvSpPr txBox="1"/>
          <p:nvPr/>
        </p:nvSpPr>
        <p:spPr>
          <a:xfrm>
            <a:off x="6583682" y="2844800"/>
            <a:ext cx="4466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2800"/>
              <a:t>n-grams included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857531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161834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SG" altLang="ja-JP" sz="3600"/>
              <a:t>3. Identify phrases (n-grams)</a:t>
            </a:r>
          </a:p>
          <a:p>
            <a:pPr lvl="2"/>
            <a:r>
              <a:rPr lang="en-SG" altLang="ja-JP" sz="3400"/>
              <a:t>To create 3-grams, just make 2-grams twice</a:t>
            </a:r>
            <a:endParaRPr lang="en-SG" altLang="ja-JP" sz="2600"/>
          </a:p>
          <a:p>
            <a:pPr marL="457200" lvl="1" indent="0">
              <a:buNone/>
            </a:pPr>
            <a:endParaRPr lang="en-SG" altLang="ja-JP" sz="36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9BA9258-3B42-4CAE-A6E5-D61F13D04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147" y="3376958"/>
            <a:ext cx="8277225" cy="195262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AD74ECF-9B09-43ED-B10A-512C374B8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147" y="5456928"/>
            <a:ext cx="5095875" cy="11525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55C69F0-646B-4663-9CFC-48644FACC638}"/>
              </a:ext>
            </a:extLst>
          </p:cNvPr>
          <p:cNvSpPr/>
          <p:nvPr/>
        </p:nvSpPr>
        <p:spPr>
          <a:xfrm>
            <a:off x="2336800" y="6350000"/>
            <a:ext cx="4066222" cy="25945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66BB41-F15E-4A3D-8931-CA94D31153C2}"/>
              </a:ext>
            </a:extLst>
          </p:cNvPr>
          <p:cNvSpPr txBox="1"/>
          <p:nvPr/>
        </p:nvSpPr>
        <p:spPr>
          <a:xfrm>
            <a:off x="6403022" y="6299200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>
                <a:solidFill>
                  <a:srgbClr val="FFC000"/>
                </a:solidFill>
              </a:rPr>
              <a:t>Sorcery!</a:t>
            </a:r>
            <a:endParaRPr kumimoji="1" lang="ja-JP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8673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659715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SG" altLang="ja-JP" sz="3600"/>
              <a:t>Sorcery in action</a:t>
            </a:r>
            <a:endParaRPr lang="en-SG" altLang="ja-JP" sz="2800"/>
          </a:p>
          <a:p>
            <a:pPr marL="457200" lvl="1" indent="0">
              <a:buNone/>
            </a:pPr>
            <a:endParaRPr lang="en-SG" altLang="ja-JP" sz="3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3BB189-EB70-4EA3-B424-22BC85B7A88E}"/>
              </a:ext>
            </a:extLst>
          </p:cNvPr>
          <p:cNvSpPr txBox="1"/>
          <p:nvPr/>
        </p:nvSpPr>
        <p:spPr>
          <a:xfrm>
            <a:off x="3860623" y="2942166"/>
            <a:ext cx="985520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/>
              <a:t>best</a:t>
            </a:r>
            <a:endParaRPr kumimoji="1" lang="ja-JP" altLang="en-US" sz="320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35F5EB-B869-45F7-8B2D-6D27EFE584E2}"/>
              </a:ext>
            </a:extLst>
          </p:cNvPr>
          <p:cNvSpPr txBox="1"/>
          <p:nvPr/>
        </p:nvSpPr>
        <p:spPr>
          <a:xfrm>
            <a:off x="3860623" y="5285905"/>
            <a:ext cx="2998558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err="1">
                <a:solidFill>
                  <a:srgbClr val="FFC000"/>
                </a:solidFill>
              </a:rPr>
              <a:t>best_total_war</a:t>
            </a:r>
            <a:endParaRPr kumimoji="1" lang="ja-JP" altLang="en-US" sz="3200">
              <a:solidFill>
                <a:srgbClr val="FFC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C677BF-01ED-4349-85B5-7D2A8B892170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5417643" y="3526941"/>
            <a:ext cx="499894" cy="53716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8B77C60-BAF9-46C5-A4E7-C9838608F35D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5917537" y="3531507"/>
            <a:ext cx="463718" cy="5325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CB7B74-503E-49E8-AC5F-81D418C6E636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>
            <a:off x="4353383" y="4648977"/>
            <a:ext cx="1006519" cy="63692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B9E96D-0F48-4361-9E69-34A7CEA21D61}"/>
              </a:ext>
            </a:extLst>
          </p:cNvPr>
          <p:cNvCxnSpPr>
            <a:cxnSpLocks/>
            <a:stCxn id="17" idx="2"/>
            <a:endCxn id="9" idx="0"/>
          </p:cNvCxnSpPr>
          <p:nvPr/>
        </p:nvCxnSpPr>
        <p:spPr>
          <a:xfrm flipH="1">
            <a:off x="5359902" y="4648876"/>
            <a:ext cx="557635" cy="63702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D57D78-8E98-43D0-9DDF-1A972D5A8978}"/>
              </a:ext>
            </a:extLst>
          </p:cNvPr>
          <p:cNvSpPr txBox="1"/>
          <p:nvPr/>
        </p:nvSpPr>
        <p:spPr>
          <a:xfrm>
            <a:off x="4924883" y="2942166"/>
            <a:ext cx="985520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>
                <a:solidFill>
                  <a:srgbClr val="FFC000"/>
                </a:solidFill>
              </a:rPr>
              <a:t>total</a:t>
            </a:r>
            <a:endParaRPr kumimoji="1" lang="ja-JP" altLang="en-US" sz="3200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4BD367-4DFA-43A8-94D2-C10A15416CB9}"/>
              </a:ext>
            </a:extLst>
          </p:cNvPr>
          <p:cNvSpPr txBox="1"/>
          <p:nvPr/>
        </p:nvSpPr>
        <p:spPr>
          <a:xfrm>
            <a:off x="6003024" y="2942165"/>
            <a:ext cx="856157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>
                <a:solidFill>
                  <a:srgbClr val="FFC000"/>
                </a:solidFill>
              </a:rPr>
              <a:t>war</a:t>
            </a:r>
            <a:endParaRPr kumimoji="1" lang="ja-JP" altLang="en-US" sz="3200">
              <a:solidFill>
                <a:srgbClr val="FFC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5E0A43-297B-46E7-94F2-778F62CBD689}"/>
              </a:ext>
            </a:extLst>
          </p:cNvPr>
          <p:cNvSpPr txBox="1"/>
          <p:nvPr/>
        </p:nvSpPr>
        <p:spPr>
          <a:xfrm>
            <a:off x="3860623" y="4064202"/>
            <a:ext cx="985520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>
                <a:solidFill>
                  <a:srgbClr val="FFC000"/>
                </a:solidFill>
              </a:rPr>
              <a:t>best</a:t>
            </a:r>
            <a:endParaRPr kumimoji="1" lang="ja-JP" altLang="en-US" sz="3200">
              <a:solidFill>
                <a:srgbClr val="FFC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848A4-D291-47D2-9957-63392D5C4D9E}"/>
              </a:ext>
            </a:extLst>
          </p:cNvPr>
          <p:cNvSpPr txBox="1"/>
          <p:nvPr/>
        </p:nvSpPr>
        <p:spPr>
          <a:xfrm>
            <a:off x="4975893" y="4064101"/>
            <a:ext cx="1883288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err="1">
                <a:solidFill>
                  <a:srgbClr val="FFC000"/>
                </a:solidFill>
              </a:rPr>
              <a:t>total_war</a:t>
            </a:r>
            <a:endParaRPr kumimoji="1" lang="ja-JP" altLang="en-US" sz="3200">
              <a:solidFill>
                <a:srgbClr val="FFC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E4B31-FC42-44FF-A6C3-1EAB1FC22E40}"/>
              </a:ext>
            </a:extLst>
          </p:cNvPr>
          <p:cNvSpPr txBox="1"/>
          <p:nvPr/>
        </p:nvSpPr>
        <p:spPr>
          <a:xfrm>
            <a:off x="7424157" y="2998931"/>
            <a:ext cx="1366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sz="2800"/>
              <a:t>3 tokens</a:t>
            </a:r>
            <a:endParaRPr kumimoji="1" lang="ja-JP" altLang="en-US" sz="2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9AD26-A887-4E4D-BED2-D93AFE1DCA9C}"/>
              </a:ext>
            </a:extLst>
          </p:cNvPr>
          <p:cNvSpPr txBox="1"/>
          <p:nvPr/>
        </p:nvSpPr>
        <p:spPr>
          <a:xfrm>
            <a:off x="7424157" y="4064101"/>
            <a:ext cx="1366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sz="2800"/>
              <a:t>2 tokens</a:t>
            </a:r>
            <a:endParaRPr kumimoji="1" lang="ja-JP" altLang="en-US" sz="2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A92909-8F78-4E0A-97E4-18315A6F481C}"/>
              </a:ext>
            </a:extLst>
          </p:cNvPr>
          <p:cNvSpPr txBox="1"/>
          <p:nvPr/>
        </p:nvSpPr>
        <p:spPr>
          <a:xfrm>
            <a:off x="7484269" y="5316682"/>
            <a:ext cx="1246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sz="2800"/>
              <a:t>1 token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76913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152777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SG" altLang="ja-JP" sz="3600"/>
              <a:t>4. Lemmatisation</a:t>
            </a:r>
          </a:p>
          <a:p>
            <a:pPr lvl="2"/>
            <a:r>
              <a:rPr lang="en-SG" altLang="ja-JP" sz="3400"/>
              <a:t>Reduce inflected words to common dictionary form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953617-BDC6-4D03-B476-0C228CE1C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08215"/>
              </p:ext>
            </p:extLst>
          </p:nvPr>
        </p:nvGraphicFramePr>
        <p:xfrm>
          <a:off x="1897413" y="3519568"/>
          <a:ext cx="3861213" cy="277652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78850">
                  <a:extLst>
                    <a:ext uri="{9D8B030D-6E8A-4147-A177-3AD203B41FA5}">
                      <a16:colId xmlns:a16="http://schemas.microsoft.com/office/drawing/2014/main" val="3114030483"/>
                    </a:ext>
                  </a:extLst>
                </a:gridCol>
                <a:gridCol w="1982363">
                  <a:extLst>
                    <a:ext uri="{9D8B030D-6E8A-4147-A177-3AD203B41FA5}">
                      <a16:colId xmlns:a16="http://schemas.microsoft.com/office/drawing/2014/main" val="4057708812"/>
                    </a:ext>
                  </a:extLst>
                </a:gridCol>
              </a:tblGrid>
              <a:tr h="694132">
                <a:tc>
                  <a:txBody>
                    <a:bodyPr/>
                    <a:lstStyle/>
                    <a:p>
                      <a:pPr algn="ctr"/>
                      <a:r>
                        <a:rPr lang="en-SG" sz="3600"/>
                        <a:t>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600"/>
                        <a:t>Lemma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579321"/>
                  </a:ext>
                </a:extLst>
              </a:tr>
              <a:tr h="694132"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Playing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Play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5263497"/>
                  </a:ext>
                </a:extLst>
              </a:tr>
              <a:tr h="694132"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Plays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/>
                        <a:t>Play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0297257"/>
                  </a:ext>
                </a:extLst>
              </a:tr>
              <a:tr h="694132"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Played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/>
                        <a:t>Play</a:t>
                      </a:r>
                    </a:p>
                    <a:p>
                      <a:pPr algn="ctr"/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427216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8D1B9785-4F5F-4804-81E8-F2CCC1F7208A}"/>
              </a:ext>
            </a:extLst>
          </p:cNvPr>
          <p:cNvSpPr/>
          <p:nvPr/>
        </p:nvSpPr>
        <p:spPr>
          <a:xfrm>
            <a:off x="6094412" y="4615445"/>
            <a:ext cx="1691220" cy="584774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29BA8C-83E8-44FA-8BF8-C5D2A4EAD862}"/>
              </a:ext>
            </a:extLst>
          </p:cNvPr>
          <p:cNvSpPr txBox="1">
            <a:spLocks/>
          </p:cNvSpPr>
          <p:nvPr/>
        </p:nvSpPr>
        <p:spPr>
          <a:xfrm>
            <a:off x="7447823" y="4499115"/>
            <a:ext cx="4031012" cy="817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SG" altLang="ja-JP" sz="3400"/>
              <a:t>3 counts of ‘Play’</a:t>
            </a:r>
          </a:p>
        </p:txBody>
      </p:sp>
    </p:spTree>
    <p:extLst>
      <p:ext uri="{BB962C8B-B14F-4D97-AF65-F5344CB8AC3E}">
        <p14:creationId xmlns:p14="http://schemas.microsoft.com/office/powerpoint/2010/main" val="1008873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152777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SG" altLang="ja-JP" sz="3600"/>
              <a:t>4. Lemmatisation (Cleaning)</a:t>
            </a:r>
          </a:p>
          <a:p>
            <a:pPr lvl="2"/>
            <a:r>
              <a:rPr lang="en-SG" altLang="ja-JP" sz="3400"/>
              <a:t>Retain only phrases and nouns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953617-BDC6-4D03-B476-0C228CE1C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646791"/>
              </p:ext>
            </p:extLst>
          </p:nvPr>
        </p:nvGraphicFramePr>
        <p:xfrm>
          <a:off x="2155040" y="3269857"/>
          <a:ext cx="7878744" cy="340788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53686">
                  <a:extLst>
                    <a:ext uri="{9D8B030D-6E8A-4147-A177-3AD203B41FA5}">
                      <a16:colId xmlns:a16="http://schemas.microsoft.com/office/drawing/2014/main" val="3114030483"/>
                    </a:ext>
                  </a:extLst>
                </a:gridCol>
                <a:gridCol w="2105888">
                  <a:extLst>
                    <a:ext uri="{9D8B030D-6E8A-4147-A177-3AD203B41FA5}">
                      <a16:colId xmlns:a16="http://schemas.microsoft.com/office/drawing/2014/main" val="953569094"/>
                    </a:ext>
                  </a:extLst>
                </a:gridCol>
                <a:gridCol w="1873985">
                  <a:extLst>
                    <a:ext uri="{9D8B030D-6E8A-4147-A177-3AD203B41FA5}">
                      <a16:colId xmlns:a16="http://schemas.microsoft.com/office/drawing/2014/main" val="4100178727"/>
                    </a:ext>
                  </a:extLst>
                </a:gridCol>
                <a:gridCol w="2045185">
                  <a:extLst>
                    <a:ext uri="{9D8B030D-6E8A-4147-A177-3AD203B41FA5}">
                      <a16:colId xmlns:a16="http://schemas.microsoft.com/office/drawing/2014/main" val="4113451484"/>
                    </a:ext>
                  </a:extLst>
                </a:gridCol>
              </a:tblGrid>
              <a:tr h="527021">
                <a:tc>
                  <a:txBody>
                    <a:bodyPr/>
                    <a:lstStyle/>
                    <a:p>
                      <a:pPr algn="ctr"/>
                      <a:r>
                        <a:rPr lang="en-SG" sz="3200"/>
                        <a:t>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/>
                        <a:t>Drop?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200"/>
                        <a:t>Lemma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579321"/>
                  </a:ext>
                </a:extLst>
              </a:tr>
              <a:tr h="471738"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playing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Verb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Drop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5263497"/>
                  </a:ext>
                </a:extLst>
              </a:tr>
              <a:tr h="603460"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exciting_battles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Noun</a:t>
                      </a:r>
                    </a:p>
                    <a:p>
                      <a:pPr algn="ctr"/>
                      <a:r>
                        <a:rPr lang="en-SG"/>
                        <a:t>(even if 2 non-nouns)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/>
                        <a:t>exciting_battles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8426335"/>
                  </a:ext>
                </a:extLst>
              </a:tr>
              <a:tr h="530002"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exciting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Adjective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/>
                        <a:t>Drop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0297257"/>
                  </a:ext>
                </a:extLst>
              </a:tr>
              <a:tr h="570084"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battles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Noun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/>
                        <a:t>battle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585535"/>
                  </a:ext>
                </a:extLst>
              </a:tr>
              <a:tr h="616862">
                <a:tc>
                  <a:txBody>
                    <a:bodyPr/>
                    <a:lstStyle/>
                    <a:p>
                      <a:pPr algn="ctr"/>
                      <a:r>
                        <a:rPr lang="en-SG" err="1"/>
                        <a:t>cao_cao</a:t>
                      </a:r>
                      <a:endParaRPr lang="en-S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Noun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err="1"/>
                        <a:t>cao_cao</a:t>
                      </a:r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427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75931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4428828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SG" altLang="ja-JP" sz="3600"/>
              <a:t>4. Lemmatisation</a:t>
            </a:r>
          </a:p>
          <a:p>
            <a:pPr lvl="2"/>
            <a:r>
              <a:rPr lang="en-SG" altLang="ja-JP" sz="3400">
                <a:sym typeface="Wingdings" panose="05000000000000000000" pitchFamily="2" charset="2"/>
              </a:rPr>
              <a:t>Game features are nouns</a:t>
            </a:r>
          </a:p>
          <a:p>
            <a:pPr lvl="3"/>
            <a:r>
              <a:rPr lang="en-SG" altLang="ja-JP" sz="3200">
                <a:sym typeface="Wingdings" panose="05000000000000000000" pitchFamily="2" charset="2"/>
              </a:rPr>
              <a:t>Identify features using objects and subjects (i.e. nouns)</a:t>
            </a:r>
          </a:p>
          <a:p>
            <a:pPr lvl="3"/>
            <a:r>
              <a:rPr lang="en-SG" altLang="ja-JP" sz="3200">
                <a:sym typeface="Wingdings" panose="05000000000000000000" pitchFamily="2" charset="2"/>
              </a:rPr>
              <a:t>Phrases are also helpful</a:t>
            </a:r>
          </a:p>
          <a:p>
            <a:pPr lvl="4"/>
            <a:r>
              <a:rPr lang="en-SG" altLang="ja-JP" sz="3200">
                <a:sym typeface="Wingdings" panose="05000000000000000000" pitchFamily="2" charset="2"/>
              </a:rPr>
              <a:t>E.g. Character names, “</a:t>
            </a:r>
            <a:r>
              <a:rPr lang="en-SG" altLang="ja-JP" sz="3200" err="1">
                <a:sym typeface="Wingdings" panose="05000000000000000000" pitchFamily="2" charset="2"/>
              </a:rPr>
              <a:t>cao_cao</a:t>
            </a:r>
            <a:r>
              <a:rPr lang="en-SG" altLang="ja-JP" sz="3200">
                <a:sym typeface="Wingdings" panose="05000000000000000000" pitchFamily="2" charset="2"/>
              </a:rPr>
              <a:t>”, “</a:t>
            </a:r>
            <a:r>
              <a:rPr lang="en-SG" altLang="ja-JP" sz="3200" err="1">
                <a:sym typeface="Wingdings" panose="05000000000000000000" pitchFamily="2" charset="2"/>
              </a:rPr>
              <a:t>lu_bu</a:t>
            </a:r>
            <a:r>
              <a:rPr lang="en-SG" altLang="ja-JP" sz="3200">
                <a:sym typeface="Wingdings" panose="05000000000000000000" pitchFamily="2" charset="2"/>
              </a:rPr>
              <a:t>”</a:t>
            </a:r>
          </a:p>
          <a:p>
            <a:pPr lvl="2"/>
            <a:endParaRPr lang="en-SG" altLang="ja-JP" sz="3400"/>
          </a:p>
          <a:p>
            <a:pPr lvl="2"/>
            <a:r>
              <a:rPr lang="en-SG" altLang="ja-JP" sz="3400"/>
              <a:t>Filter by Part-Of-Speech tags </a:t>
            </a:r>
            <a:r>
              <a:rPr lang="en-SG" altLang="ja-JP" sz="3400">
                <a:sym typeface="Wingdings" panose="05000000000000000000" pitchFamily="2" charset="2"/>
              </a:rPr>
              <a:t> nouns only</a:t>
            </a:r>
          </a:p>
          <a:p>
            <a:pPr lvl="2"/>
            <a:endParaRPr lang="en-SG" altLang="ja-JP" sz="340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826026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4428828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SG" altLang="ja-JP" sz="3600"/>
              <a:t>4. Lemmatisation (Cleaning)</a:t>
            </a:r>
          </a:p>
          <a:p>
            <a:pPr lvl="2"/>
            <a:r>
              <a:rPr lang="en-SG" altLang="ja-JP" sz="3400"/>
              <a:t>After making n-grams, unqualified parts remain</a:t>
            </a:r>
          </a:p>
          <a:p>
            <a:pPr lvl="3"/>
            <a:r>
              <a:rPr lang="en-SG" altLang="ja-JP" sz="3200"/>
              <a:t>e.g. “three” by itself after making “</a:t>
            </a:r>
            <a:r>
              <a:rPr lang="en-SG" altLang="ja-JP" sz="3200" err="1"/>
              <a:t>three_kingdoms</a:t>
            </a:r>
            <a:r>
              <a:rPr lang="en-SG" altLang="ja-JP" sz="3200"/>
              <a:t>”</a:t>
            </a:r>
          </a:p>
          <a:p>
            <a:pPr lvl="3"/>
            <a:endParaRPr lang="en-SG" altLang="ja-JP" sz="3200"/>
          </a:p>
          <a:p>
            <a:pPr lvl="2"/>
            <a:r>
              <a:rPr lang="en-SG" altLang="ja-JP" sz="3400"/>
              <a:t>“three” by itself likely to have no meaning</a:t>
            </a:r>
          </a:p>
          <a:p>
            <a:pPr lvl="2"/>
            <a:endParaRPr lang="en-SG" altLang="ja-JP" sz="3400"/>
          </a:p>
          <a:p>
            <a:pPr lvl="2"/>
            <a:r>
              <a:rPr lang="en-SG" altLang="ja-JP" sz="3400"/>
              <a:t>Remove such words after n-grams and lemmatisation</a:t>
            </a:r>
            <a:endParaRPr lang="en-SG" altLang="ja-JP" sz="3200"/>
          </a:p>
        </p:txBody>
      </p:sp>
    </p:spTree>
    <p:extLst>
      <p:ext uri="{BB962C8B-B14F-4D97-AF65-F5344CB8AC3E}">
        <p14:creationId xmlns:p14="http://schemas.microsoft.com/office/powerpoint/2010/main" val="3203947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CE32-6846-4C23-96F3-6A26C367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344" y="654028"/>
            <a:ext cx="10648134" cy="1478570"/>
          </a:xfrm>
        </p:spPr>
        <p:txBody>
          <a:bodyPr>
            <a:normAutofit/>
          </a:bodyPr>
          <a:lstStyle/>
          <a:p>
            <a:r>
              <a:rPr lang="en-SG" altLang="ja-JP" sz="4800">
                <a:solidFill>
                  <a:srgbClr val="FFFF00"/>
                </a:solidFill>
              </a:rPr>
              <a:t>Who Can Benefit From This Project?</a:t>
            </a:r>
            <a:endParaRPr kumimoji="1" lang="ja-JP" altLang="en-US" sz="48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32C94-8046-44BC-8A60-CF29830B3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SG" altLang="ja-JP" sz="3600"/>
              <a:t>Game Developers</a:t>
            </a:r>
          </a:p>
          <a:p>
            <a:pPr marL="742950" indent="-742950">
              <a:buFont typeface="+mj-lt"/>
              <a:buAutoNum type="arabicPeriod"/>
            </a:pPr>
            <a:r>
              <a:rPr lang="en-SG" altLang="ja-JP" sz="3600"/>
              <a:t>Game Publishers</a:t>
            </a:r>
          </a:p>
          <a:p>
            <a:pPr marL="742950" indent="-742950">
              <a:buFont typeface="+mj-lt"/>
              <a:buAutoNum type="arabicPeriod"/>
            </a:pPr>
            <a:r>
              <a:rPr lang="en-SG" altLang="ja-JP" sz="3600"/>
              <a:t>Market Data Companies</a:t>
            </a:r>
          </a:p>
          <a:p>
            <a:pPr marL="742950" indent="-742950">
              <a:buFont typeface="+mj-lt"/>
              <a:buAutoNum type="arabicPeriod"/>
            </a:pPr>
            <a:r>
              <a:rPr lang="en-SG" altLang="ja-JP" sz="3600"/>
              <a:t>Writers for Entertainment Publications</a:t>
            </a:r>
          </a:p>
          <a:p>
            <a:pPr marL="457200" indent="-457200">
              <a:buFont typeface="+mj-lt"/>
              <a:buAutoNum type="arabicPeriod"/>
            </a:pPr>
            <a:endParaRPr lang="en-SG" altLang="ja-JP" sz="2400"/>
          </a:p>
        </p:txBody>
      </p:sp>
    </p:spTree>
    <p:extLst>
      <p:ext uri="{BB962C8B-B14F-4D97-AF65-F5344CB8AC3E}">
        <p14:creationId xmlns:p14="http://schemas.microsoft.com/office/powerpoint/2010/main" val="24031575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1" lang="en-SG" altLang="ja-JP" sz="3200">
                <a:solidFill>
                  <a:srgbClr val="FFFF00"/>
                </a:solidFill>
              </a:rPr>
              <a:t>3. Topic Modelling</a:t>
            </a:r>
            <a:endParaRPr kumimoji="1" lang="ja-JP" altLang="en-US" sz="3200">
              <a:solidFill>
                <a:srgbClr val="FFFF00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90414A-E765-44FA-8018-3DE3696874E2}"/>
              </a:ext>
            </a:extLst>
          </p:cNvPr>
          <p:cNvSpPr/>
          <p:nvPr/>
        </p:nvSpPr>
        <p:spPr>
          <a:xfrm>
            <a:off x="2121966" y="2366963"/>
            <a:ext cx="2907850" cy="76199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/>
              <a:t>Latent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CD32639-5F36-4EC8-AFC0-CE22D9D325BA}"/>
              </a:ext>
            </a:extLst>
          </p:cNvPr>
          <p:cNvSpPr/>
          <p:nvPr/>
        </p:nvSpPr>
        <p:spPr>
          <a:xfrm>
            <a:off x="5805244" y="2366963"/>
            <a:ext cx="4473646" cy="78248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b="1"/>
              <a:t>Dirichlet Allocation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B301DB8-B492-4A5F-85BA-D61CA7323712}"/>
              </a:ext>
            </a:extLst>
          </p:cNvPr>
          <p:cNvSpPr/>
          <p:nvPr/>
        </p:nvSpPr>
        <p:spPr>
          <a:xfrm>
            <a:off x="2121965" y="4695160"/>
            <a:ext cx="2907851" cy="76199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/>
              <a:t>Hidden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E7ACD89-C113-4F85-BD1D-2FA2236D9CFE}"/>
              </a:ext>
            </a:extLst>
          </p:cNvPr>
          <p:cNvSpPr/>
          <p:nvPr/>
        </p:nvSpPr>
        <p:spPr>
          <a:xfrm>
            <a:off x="5805243" y="4695160"/>
            <a:ext cx="4473647" cy="78248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b="1"/>
              <a:t>Probability Distribution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29F973C-91CF-438D-90A6-0D584D59393C}"/>
              </a:ext>
            </a:extLst>
          </p:cNvPr>
          <p:cNvSpPr/>
          <p:nvPr/>
        </p:nvSpPr>
        <p:spPr>
          <a:xfrm>
            <a:off x="3409763" y="3357453"/>
            <a:ext cx="332254" cy="1124060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A1C05954-E9C5-47C7-9C12-2BCCE8B2B4D7}"/>
              </a:ext>
            </a:extLst>
          </p:cNvPr>
          <p:cNvSpPr/>
          <p:nvPr/>
        </p:nvSpPr>
        <p:spPr>
          <a:xfrm>
            <a:off x="7875939" y="3357453"/>
            <a:ext cx="332254" cy="1124060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88955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1" lang="en-SG" altLang="ja-JP" sz="3200">
                <a:solidFill>
                  <a:srgbClr val="FFFF00"/>
                </a:solidFill>
              </a:rPr>
              <a:t>3. How LDA WORKS</a:t>
            </a:r>
            <a:endParaRPr kumimoji="1" lang="ja-JP" altLang="en-US" sz="3200">
              <a:solidFill>
                <a:srgbClr val="FFFF00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Graphic 5" descr="Person with idea">
            <a:extLst>
              <a:ext uri="{FF2B5EF4-FFF2-40B4-BE49-F238E27FC236}">
                <a16:creationId xmlns:a16="http://schemas.microsoft.com/office/drawing/2014/main" id="{42AECB6C-A301-4C98-8800-4B8630942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5899" y="3103425"/>
            <a:ext cx="1503168" cy="150316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D13F3A46-F877-4025-8169-027C21EE66CD}"/>
              </a:ext>
            </a:extLst>
          </p:cNvPr>
          <p:cNvGrpSpPr/>
          <p:nvPr/>
        </p:nvGrpSpPr>
        <p:grpSpPr>
          <a:xfrm>
            <a:off x="1767806" y="1886919"/>
            <a:ext cx="3206500" cy="3958849"/>
            <a:chOff x="1767806" y="1886919"/>
            <a:chExt cx="3206500" cy="395884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7F294AE-5456-4E5C-9697-E59E9683316B}"/>
                </a:ext>
              </a:extLst>
            </p:cNvPr>
            <p:cNvSpPr/>
            <p:nvPr/>
          </p:nvSpPr>
          <p:spPr>
            <a:xfrm>
              <a:off x="1767806" y="1886919"/>
              <a:ext cx="3206500" cy="3958849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3304B23-78A4-4202-98C3-72002CCC219C}"/>
                </a:ext>
              </a:extLst>
            </p:cNvPr>
            <p:cNvCxnSpPr>
              <a:cxnSpLocks/>
            </p:cNvCxnSpPr>
            <p:nvPr/>
          </p:nvCxnSpPr>
          <p:spPr>
            <a:xfrm>
              <a:off x="1976101" y="3078144"/>
              <a:ext cx="278990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3EFA1F9-AF06-4715-A1B2-484279B2994C}"/>
                </a:ext>
              </a:extLst>
            </p:cNvPr>
            <p:cNvCxnSpPr>
              <a:cxnSpLocks/>
            </p:cNvCxnSpPr>
            <p:nvPr/>
          </p:nvCxnSpPr>
          <p:spPr>
            <a:xfrm>
              <a:off x="1976101" y="3221281"/>
              <a:ext cx="278990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309067C-1A55-4B5C-8ABB-A2F7A163000C}"/>
                </a:ext>
              </a:extLst>
            </p:cNvPr>
            <p:cNvCxnSpPr>
              <a:cxnSpLocks/>
            </p:cNvCxnSpPr>
            <p:nvPr/>
          </p:nvCxnSpPr>
          <p:spPr>
            <a:xfrm>
              <a:off x="1976101" y="3370670"/>
              <a:ext cx="207238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CBBD42A-3590-437E-B673-FE4D6A2A9710}"/>
                </a:ext>
              </a:extLst>
            </p:cNvPr>
            <p:cNvCxnSpPr>
              <a:cxnSpLocks/>
            </p:cNvCxnSpPr>
            <p:nvPr/>
          </p:nvCxnSpPr>
          <p:spPr>
            <a:xfrm>
              <a:off x="1976101" y="3666543"/>
              <a:ext cx="278990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6AD2A3B-9D7D-4C61-AF95-B9AB7B3DE4BD}"/>
                </a:ext>
              </a:extLst>
            </p:cNvPr>
            <p:cNvCxnSpPr>
              <a:cxnSpLocks/>
            </p:cNvCxnSpPr>
            <p:nvPr/>
          </p:nvCxnSpPr>
          <p:spPr>
            <a:xfrm>
              <a:off x="1976101" y="3799161"/>
              <a:ext cx="96254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A27AE9B-41F7-44E5-9A24-16ACF8B7B4E6}"/>
                </a:ext>
              </a:extLst>
            </p:cNvPr>
            <p:cNvCxnSpPr>
              <a:cxnSpLocks/>
            </p:cNvCxnSpPr>
            <p:nvPr/>
          </p:nvCxnSpPr>
          <p:spPr>
            <a:xfrm>
              <a:off x="1976101" y="4121830"/>
              <a:ext cx="278990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27E1035-B43A-494E-AB72-3C119854B599}"/>
                </a:ext>
              </a:extLst>
            </p:cNvPr>
            <p:cNvCxnSpPr>
              <a:cxnSpLocks/>
            </p:cNvCxnSpPr>
            <p:nvPr/>
          </p:nvCxnSpPr>
          <p:spPr>
            <a:xfrm>
              <a:off x="1976101" y="4286833"/>
              <a:ext cx="278990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759FBE6-5AB5-45E5-854C-DF496D22E892}"/>
                </a:ext>
              </a:extLst>
            </p:cNvPr>
            <p:cNvCxnSpPr>
              <a:cxnSpLocks/>
            </p:cNvCxnSpPr>
            <p:nvPr/>
          </p:nvCxnSpPr>
          <p:spPr>
            <a:xfrm>
              <a:off x="1976101" y="4467684"/>
              <a:ext cx="182808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2A53569-8B8D-483D-B039-82FE5CCBAA3B}"/>
                </a:ext>
              </a:extLst>
            </p:cNvPr>
            <p:cNvCxnSpPr>
              <a:cxnSpLocks/>
            </p:cNvCxnSpPr>
            <p:nvPr/>
          </p:nvCxnSpPr>
          <p:spPr>
            <a:xfrm>
              <a:off x="1976101" y="4766438"/>
              <a:ext cx="278990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B7AABA8-C25D-4C42-BE8D-E266BAF16E56}"/>
                </a:ext>
              </a:extLst>
            </p:cNvPr>
            <p:cNvCxnSpPr>
              <a:cxnSpLocks/>
            </p:cNvCxnSpPr>
            <p:nvPr/>
          </p:nvCxnSpPr>
          <p:spPr>
            <a:xfrm>
              <a:off x="1958291" y="4961876"/>
              <a:ext cx="214218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2CE862-F86F-4E33-AFBB-A320FCFB291F}"/>
                </a:ext>
              </a:extLst>
            </p:cNvPr>
            <p:cNvSpPr txBox="1"/>
            <p:nvPr/>
          </p:nvSpPr>
          <p:spPr>
            <a:xfrm>
              <a:off x="1899318" y="2487781"/>
              <a:ext cx="1220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/>
                <a:t>Category: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4DFD6C9-E45D-4CAE-B4EB-20A521F40453}"/>
                </a:ext>
              </a:extLst>
            </p:cNvPr>
            <p:cNvSpPr/>
            <p:nvPr/>
          </p:nvSpPr>
          <p:spPr>
            <a:xfrm>
              <a:off x="3029386" y="2603597"/>
              <a:ext cx="1736622" cy="182518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04EFBA0-EEB2-4C8B-8C5A-A950332A32D0}"/>
                </a:ext>
              </a:extLst>
            </p:cNvPr>
            <p:cNvSpPr/>
            <p:nvPr/>
          </p:nvSpPr>
          <p:spPr>
            <a:xfrm>
              <a:off x="1958291" y="1990726"/>
              <a:ext cx="2807717" cy="4802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44" name="Graphic 43" descr="Eye">
            <a:extLst>
              <a:ext uri="{FF2B5EF4-FFF2-40B4-BE49-F238E27FC236}">
                <a16:creationId xmlns:a16="http://schemas.microsoft.com/office/drawing/2014/main" id="{B5C3ECF6-090D-4E3D-A8D9-DA71A19A5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4545" y="3215148"/>
            <a:ext cx="1631029" cy="1631029"/>
          </a:xfrm>
          <a:prstGeom prst="rect">
            <a:avLst/>
          </a:prstGeom>
        </p:spPr>
      </p:pic>
      <p:sp>
        <p:nvSpPr>
          <p:cNvPr id="103" name="Arrow: Down 102">
            <a:extLst>
              <a:ext uri="{FF2B5EF4-FFF2-40B4-BE49-F238E27FC236}">
                <a16:creationId xmlns:a16="http://schemas.microsoft.com/office/drawing/2014/main" id="{08A69D88-7BF3-4B68-995F-0E8649A498F0}"/>
              </a:ext>
            </a:extLst>
          </p:cNvPr>
          <p:cNvSpPr/>
          <p:nvPr/>
        </p:nvSpPr>
        <p:spPr>
          <a:xfrm rot="16200000">
            <a:off x="5258063" y="3736266"/>
            <a:ext cx="332254" cy="569737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4" name="Arrow: Down 103">
            <a:extLst>
              <a:ext uri="{FF2B5EF4-FFF2-40B4-BE49-F238E27FC236}">
                <a16:creationId xmlns:a16="http://schemas.microsoft.com/office/drawing/2014/main" id="{7A2925BD-84B6-403C-B1FA-92492F363692}"/>
              </a:ext>
            </a:extLst>
          </p:cNvPr>
          <p:cNvSpPr/>
          <p:nvPr/>
        </p:nvSpPr>
        <p:spPr>
          <a:xfrm rot="16200000">
            <a:off x="7493081" y="3748833"/>
            <a:ext cx="332254" cy="540569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041A3F-E8F5-4FF1-A879-EB74567C9704}"/>
              </a:ext>
            </a:extLst>
          </p:cNvPr>
          <p:cNvSpPr txBox="1"/>
          <p:nvPr/>
        </p:nvSpPr>
        <p:spPr>
          <a:xfrm>
            <a:off x="5972537" y="4558150"/>
            <a:ext cx="1095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/>
              <a:t>Read Text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5723EC9-D62B-45C5-96A4-E81D69B89B2A}"/>
              </a:ext>
            </a:extLst>
          </p:cNvPr>
          <p:cNvSpPr txBox="1"/>
          <p:nvPr/>
        </p:nvSpPr>
        <p:spPr>
          <a:xfrm>
            <a:off x="9861880" y="455815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/>
              <a:t>Identify Category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52699D8-C01A-42E0-AEF1-848CD4DDEDE5}"/>
              </a:ext>
            </a:extLst>
          </p:cNvPr>
          <p:cNvSpPr txBox="1"/>
          <p:nvPr/>
        </p:nvSpPr>
        <p:spPr>
          <a:xfrm>
            <a:off x="5001440" y="2510190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/>
              <a:t>Missing category!</a:t>
            </a:r>
          </a:p>
        </p:txBody>
      </p: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6A7A8D7E-0FA5-4FC2-8DF7-92B989C15232}"/>
              </a:ext>
            </a:extLst>
          </p:cNvPr>
          <p:cNvSpPr/>
          <p:nvPr/>
        </p:nvSpPr>
        <p:spPr>
          <a:xfrm rot="16200000">
            <a:off x="9582998" y="3750851"/>
            <a:ext cx="332254" cy="540569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9" name="Graphic 48" descr="Checklist">
            <a:extLst>
              <a:ext uri="{FF2B5EF4-FFF2-40B4-BE49-F238E27FC236}">
                <a16:creationId xmlns:a16="http://schemas.microsoft.com/office/drawing/2014/main" id="{21A48964-4A5B-40DF-A76E-6CC3649617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71496" y="3421405"/>
            <a:ext cx="1321411" cy="1321411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3197DE87-BCDD-4881-B4E9-79CC2D056281}"/>
              </a:ext>
            </a:extLst>
          </p:cNvPr>
          <p:cNvSpPr txBox="1"/>
          <p:nvPr/>
        </p:nvSpPr>
        <p:spPr>
          <a:xfrm>
            <a:off x="8184679" y="4742816"/>
            <a:ext cx="1095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/>
              <a:t>Identify keywords</a:t>
            </a:r>
          </a:p>
        </p:txBody>
      </p:sp>
    </p:spTree>
    <p:extLst>
      <p:ext uri="{BB962C8B-B14F-4D97-AF65-F5344CB8AC3E}">
        <p14:creationId xmlns:p14="http://schemas.microsoft.com/office/powerpoint/2010/main" val="3213592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kumimoji="1" lang="en-SG" altLang="ja-JP" sz="4000">
                <a:solidFill>
                  <a:srgbClr val="FFFF00"/>
                </a:solidFill>
              </a:rPr>
              <a:t>3. Topic Modelling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F9C3FB-56F0-408D-9A67-7A9CFE77D5BE}"/>
              </a:ext>
            </a:extLst>
          </p:cNvPr>
          <p:cNvSpPr txBox="1"/>
          <p:nvPr/>
        </p:nvSpPr>
        <p:spPr>
          <a:xfrm>
            <a:off x="1141413" y="1820089"/>
            <a:ext cx="7037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sz="3200"/>
              <a:t>Step 1: Define N topics</a:t>
            </a:r>
            <a:endParaRPr kumimoji="1" lang="ja-JP" altLang="en-US" sz="3200"/>
          </a:p>
        </p:txBody>
      </p:sp>
      <p:pic>
        <p:nvPicPr>
          <p:cNvPr id="8192" name="Graphic 8191" descr="Head with gears">
            <a:extLst>
              <a:ext uri="{FF2B5EF4-FFF2-40B4-BE49-F238E27FC236}">
                <a16:creationId xmlns:a16="http://schemas.microsoft.com/office/drawing/2014/main" id="{F6ADE41E-4EBE-4F39-BEBB-DE9CAA005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3360" y="2568736"/>
            <a:ext cx="2107920" cy="2107920"/>
          </a:xfrm>
          <a:prstGeom prst="rect">
            <a:avLst/>
          </a:prstGeom>
        </p:spPr>
      </p:pic>
      <p:pic>
        <p:nvPicPr>
          <p:cNvPr id="8194" name="Graphic 8193" descr="Classroom">
            <a:extLst>
              <a:ext uri="{FF2B5EF4-FFF2-40B4-BE49-F238E27FC236}">
                <a16:creationId xmlns:a16="http://schemas.microsoft.com/office/drawing/2014/main" id="{6353BF45-D002-4D0F-9FA9-E7FED99C4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1522" y="2568736"/>
            <a:ext cx="2107920" cy="2107920"/>
          </a:xfrm>
          <a:prstGeom prst="rect">
            <a:avLst/>
          </a:prstGeom>
        </p:spPr>
      </p:pic>
      <p:pic>
        <p:nvPicPr>
          <p:cNvPr id="8196" name="Graphic 8195" descr="Document">
            <a:extLst>
              <a:ext uri="{FF2B5EF4-FFF2-40B4-BE49-F238E27FC236}">
                <a16:creationId xmlns:a16="http://schemas.microsoft.com/office/drawing/2014/main" id="{1DA4E1B1-82CC-4808-9F1C-8E2E52A860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91280" y="2568736"/>
            <a:ext cx="2107920" cy="2107920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43D3DE94-F118-49CB-A4B9-C9F258F59D85}"/>
              </a:ext>
            </a:extLst>
          </p:cNvPr>
          <p:cNvSpPr/>
          <p:nvPr/>
        </p:nvSpPr>
        <p:spPr>
          <a:xfrm>
            <a:off x="6096000" y="3239940"/>
            <a:ext cx="1691220" cy="58477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97" name="TextBox 8196">
            <a:extLst>
              <a:ext uri="{FF2B5EF4-FFF2-40B4-BE49-F238E27FC236}">
                <a16:creationId xmlns:a16="http://schemas.microsoft.com/office/drawing/2014/main" id="{5AE27FD9-17FD-4962-B665-B68AB2079721}"/>
              </a:ext>
            </a:extLst>
          </p:cNvPr>
          <p:cNvSpPr txBox="1"/>
          <p:nvPr/>
        </p:nvSpPr>
        <p:spPr>
          <a:xfrm>
            <a:off x="2075201" y="4695874"/>
            <a:ext cx="3544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/>
              <a:t>“I think there could be 10 topics…”</a:t>
            </a:r>
          </a:p>
          <a:p>
            <a:endParaRPr kumimoji="1" lang="en-SG" altLang="ja-JP"/>
          </a:p>
          <a:p>
            <a:pPr marL="285750" indent="-285750">
              <a:buFontTx/>
              <a:buChar char="-"/>
            </a:pPr>
            <a:r>
              <a:rPr kumimoji="1" lang="en-SG" altLang="ja-JP"/>
              <a:t>Can be trial and error</a:t>
            </a:r>
          </a:p>
          <a:p>
            <a:pPr marL="285750" indent="-285750">
              <a:buFontTx/>
              <a:buChar char="-"/>
            </a:pPr>
            <a:r>
              <a:rPr kumimoji="1" lang="en-SG" altLang="ja-JP"/>
              <a:t>Can base on domain knowledge</a:t>
            </a:r>
            <a:endParaRPr kumimoji="1" lang="ja-JP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B978CE-E9F0-433E-9E67-C5A9F31CFE4B}"/>
              </a:ext>
            </a:extLst>
          </p:cNvPr>
          <p:cNvSpPr txBox="1"/>
          <p:nvPr/>
        </p:nvSpPr>
        <p:spPr>
          <a:xfrm>
            <a:off x="8475966" y="4677340"/>
            <a:ext cx="1683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/>
              <a:t>Pass to the model as input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802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kumimoji="1" lang="en-SG" altLang="ja-JP" sz="4000">
                <a:solidFill>
                  <a:srgbClr val="FFFF00"/>
                </a:solidFill>
              </a:rPr>
              <a:t>3. Topic Modelling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pic>
        <p:nvPicPr>
          <p:cNvPr id="9" name="Graphic 8" descr="Document">
            <a:extLst>
              <a:ext uri="{FF2B5EF4-FFF2-40B4-BE49-F238E27FC236}">
                <a16:creationId xmlns:a16="http://schemas.microsoft.com/office/drawing/2014/main" id="{8B2C491D-BB46-4DF6-A15E-18D07F685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012" y="3367751"/>
            <a:ext cx="1240715" cy="12407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9DD90F-1A34-4EA9-AFC9-DB1940A66408}"/>
              </a:ext>
            </a:extLst>
          </p:cNvPr>
          <p:cNvSpPr txBox="1"/>
          <p:nvPr/>
        </p:nvSpPr>
        <p:spPr>
          <a:xfrm>
            <a:off x="795788" y="4646090"/>
            <a:ext cx="1111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/>
              <a:t>One document</a:t>
            </a:r>
            <a:endParaRPr kumimoji="1" lang="ja-JP" alt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AE5AB5C-F309-497D-B144-0E82D55E7705}"/>
              </a:ext>
            </a:extLst>
          </p:cNvPr>
          <p:cNvSpPr/>
          <p:nvPr/>
        </p:nvSpPr>
        <p:spPr>
          <a:xfrm>
            <a:off x="2046331" y="3786091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8154ED9-496B-4EEC-8700-5D7E1D822E98}"/>
              </a:ext>
            </a:extLst>
          </p:cNvPr>
          <p:cNvGraphicFramePr>
            <a:graphicFrameLocks noGrp="1"/>
          </p:cNvGraphicFramePr>
          <p:nvPr/>
        </p:nvGraphicFramePr>
        <p:xfrm>
          <a:off x="2902397" y="2804364"/>
          <a:ext cx="1240715" cy="2367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715">
                  <a:extLst>
                    <a:ext uri="{9D8B030D-6E8A-4147-A177-3AD203B41FA5}">
                      <a16:colId xmlns:a16="http://schemas.microsoft.com/office/drawing/2014/main" val="2785782091"/>
                    </a:ext>
                  </a:extLst>
                </a:gridCol>
              </a:tblGrid>
              <a:tr h="394582">
                <a:tc>
                  <a:txBody>
                    <a:bodyPr/>
                    <a:lstStyle/>
                    <a:p>
                      <a:r>
                        <a:rPr kumimoji="1" lang="en-SG" altLang="ja-JP"/>
                        <a:t>Review 1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915613"/>
                  </a:ext>
                </a:extLst>
              </a:tr>
              <a:tr h="394582">
                <a:tc>
                  <a:txBody>
                    <a:bodyPr/>
                    <a:lstStyle/>
                    <a:p>
                      <a:r>
                        <a:rPr kumimoji="1" lang="en-SG" altLang="ja-JP"/>
                        <a:t>trade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315901"/>
                  </a:ext>
                </a:extLst>
              </a:tr>
              <a:tr h="394582">
                <a:tc>
                  <a:txBody>
                    <a:bodyPr/>
                    <a:lstStyle/>
                    <a:p>
                      <a:r>
                        <a:rPr kumimoji="1" lang="en-SG" altLang="ja-JP"/>
                        <a:t>diplomacy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07878"/>
                  </a:ext>
                </a:extLst>
              </a:tr>
              <a:tr h="394582">
                <a:tc>
                  <a:txBody>
                    <a:bodyPr/>
                    <a:lstStyle/>
                    <a:p>
                      <a:r>
                        <a:rPr kumimoji="1" lang="en-SG" altLang="ja-JP" err="1"/>
                        <a:t>proxy_war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60833"/>
                  </a:ext>
                </a:extLst>
              </a:tr>
              <a:tr h="394582">
                <a:tc>
                  <a:txBody>
                    <a:bodyPr/>
                    <a:lstStyle/>
                    <a:p>
                      <a:r>
                        <a:rPr kumimoji="1" lang="en-SG" altLang="ja-JP"/>
                        <a:t>faction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049853"/>
                  </a:ext>
                </a:extLst>
              </a:tr>
              <a:tr h="394582">
                <a:tc>
                  <a:txBody>
                    <a:bodyPr/>
                    <a:lstStyle/>
                    <a:p>
                      <a:r>
                        <a:rPr kumimoji="1" lang="en-SG" altLang="ja-JP" err="1"/>
                        <a:t>proxy_war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3332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214D6F09-D7EF-4175-8F58-7BBBBC25E0A5}"/>
              </a:ext>
            </a:extLst>
          </p:cNvPr>
          <p:cNvSpPr txBox="1"/>
          <p:nvPr/>
        </p:nvSpPr>
        <p:spPr>
          <a:xfrm>
            <a:off x="2990832" y="5267016"/>
            <a:ext cx="1078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/>
              <a:t>Bag of words</a:t>
            </a:r>
            <a:endParaRPr kumimoji="1" lang="ja-JP" alt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EC67308-95A0-406C-8B07-1BBDD9512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283371"/>
              </p:ext>
            </p:extLst>
          </p:nvPr>
        </p:nvGraphicFramePr>
        <p:xfrm>
          <a:off x="6790152" y="2804364"/>
          <a:ext cx="2664938" cy="2367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469">
                  <a:extLst>
                    <a:ext uri="{9D8B030D-6E8A-4147-A177-3AD203B41FA5}">
                      <a16:colId xmlns:a16="http://schemas.microsoft.com/office/drawing/2014/main" val="2785782091"/>
                    </a:ext>
                  </a:extLst>
                </a:gridCol>
                <a:gridCol w="1332469">
                  <a:extLst>
                    <a:ext uri="{9D8B030D-6E8A-4147-A177-3AD203B41FA5}">
                      <a16:colId xmlns:a16="http://schemas.microsoft.com/office/drawing/2014/main" val="1296056369"/>
                    </a:ext>
                  </a:extLst>
                </a:gridCol>
              </a:tblGrid>
              <a:tr h="423405">
                <a:tc>
                  <a:txBody>
                    <a:bodyPr/>
                    <a:lstStyle/>
                    <a:p>
                      <a:r>
                        <a:rPr kumimoji="1" lang="en-SG" altLang="ja-JP"/>
                        <a:t>Review 1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Temp Topic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91561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/>
                        <a:t>trade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0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315901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/>
                        <a:t>diplomacy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3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07878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err="1"/>
                        <a:t>proxy_war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3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6083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/>
                        <a:t>faction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2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04985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err="1"/>
                        <a:t>proxy_war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1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33322"/>
                  </a:ext>
                </a:extLst>
              </a:tr>
            </a:tbl>
          </a:graphicData>
        </a:graphic>
      </p:graphicFrame>
      <p:sp>
        <p:nvSpPr>
          <p:cNvPr id="25" name="Arrow: Right 24">
            <a:extLst>
              <a:ext uri="{FF2B5EF4-FFF2-40B4-BE49-F238E27FC236}">
                <a16:creationId xmlns:a16="http://schemas.microsoft.com/office/drawing/2014/main" id="{4E5F0A01-2B0A-4AE8-8753-7226D4FFF4A8}"/>
              </a:ext>
            </a:extLst>
          </p:cNvPr>
          <p:cNvSpPr/>
          <p:nvPr/>
        </p:nvSpPr>
        <p:spPr>
          <a:xfrm>
            <a:off x="4255237" y="3786090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2364AE-990B-4123-8286-F8DD7A81A8E4}"/>
              </a:ext>
            </a:extLst>
          </p:cNvPr>
          <p:cNvSpPr txBox="1"/>
          <p:nvPr/>
        </p:nvSpPr>
        <p:spPr>
          <a:xfrm>
            <a:off x="4471228" y="4445307"/>
            <a:ext cx="1990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/>
              <a:t>Model assigns temporary topic</a:t>
            </a:r>
          </a:p>
          <a:p>
            <a:pPr algn="ctr"/>
            <a:r>
              <a:rPr kumimoji="1" lang="en-SG" altLang="ja-JP"/>
              <a:t>(semi-random)</a:t>
            </a:r>
            <a:endParaRPr kumimoji="1" lang="ja-JP" alt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4E66FED-25B7-499B-BCE2-6DA504FD4C5E}"/>
              </a:ext>
            </a:extLst>
          </p:cNvPr>
          <p:cNvSpPr/>
          <p:nvPr/>
        </p:nvSpPr>
        <p:spPr>
          <a:xfrm>
            <a:off x="9654793" y="3786090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Graphic 27" descr="Books">
            <a:extLst>
              <a:ext uri="{FF2B5EF4-FFF2-40B4-BE49-F238E27FC236}">
                <a16:creationId xmlns:a16="http://schemas.microsoft.com/office/drawing/2014/main" id="{4B287084-C84A-4282-BCB9-E320C2CCB9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9920" y="3530907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0046B56-CE0F-44F6-9E54-2A778A1D098D}"/>
              </a:ext>
            </a:extLst>
          </p:cNvPr>
          <p:cNvSpPr txBox="1"/>
          <p:nvPr/>
        </p:nvSpPr>
        <p:spPr>
          <a:xfrm>
            <a:off x="10376365" y="4608465"/>
            <a:ext cx="1240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/>
              <a:t>For all documents</a:t>
            </a:r>
            <a:endParaRPr kumimoji="1" lang="ja-JP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F9C3FB-56F0-408D-9A67-7A9CFE77D5BE}"/>
              </a:ext>
            </a:extLst>
          </p:cNvPr>
          <p:cNvSpPr txBox="1"/>
          <p:nvPr/>
        </p:nvSpPr>
        <p:spPr>
          <a:xfrm>
            <a:off x="1141413" y="1820089"/>
            <a:ext cx="8313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sz="3200"/>
              <a:t>Step 2: Temporary Topic Assignment (Auto)</a:t>
            </a:r>
            <a:endParaRPr kumimoji="1" lang="ja-JP" altLang="en-US" sz="320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91BDDAA-344B-43B2-892F-696031BCBE6D}"/>
              </a:ext>
            </a:extLst>
          </p:cNvPr>
          <p:cNvSpPr/>
          <p:nvPr/>
        </p:nvSpPr>
        <p:spPr>
          <a:xfrm>
            <a:off x="6042916" y="3786088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Graphic 3" descr="Playbook">
            <a:extLst>
              <a:ext uri="{FF2B5EF4-FFF2-40B4-BE49-F238E27FC236}">
                <a16:creationId xmlns:a16="http://schemas.microsoft.com/office/drawing/2014/main" id="{AA6226DC-4D0C-4C3D-A490-E8435D190F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9432" y="3513048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D4C8C7F-28EE-4015-B8A6-6690CE3C341A}"/>
              </a:ext>
            </a:extLst>
          </p:cNvPr>
          <p:cNvSpPr txBox="1"/>
          <p:nvPr/>
        </p:nvSpPr>
        <p:spPr>
          <a:xfrm>
            <a:off x="7583346" y="5368637"/>
            <a:ext cx="1078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/>
              <a:t>Words and topics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90657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kumimoji="1" lang="en-SG" altLang="ja-JP" sz="4000">
                <a:solidFill>
                  <a:srgbClr val="FFFF00"/>
                </a:solidFill>
              </a:rPr>
              <a:t>3. Topic Modelling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9DD90F-1A34-4EA9-AFC9-DB1940A66408}"/>
              </a:ext>
            </a:extLst>
          </p:cNvPr>
          <p:cNvSpPr txBox="1"/>
          <p:nvPr/>
        </p:nvSpPr>
        <p:spPr>
          <a:xfrm>
            <a:off x="7736693" y="4641986"/>
            <a:ext cx="1111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/>
              <a:t>Model iterates X times</a:t>
            </a:r>
            <a:endParaRPr kumimoji="1" lang="ja-JP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4D6F09-D7EF-4175-8F58-7BBBBC25E0A5}"/>
              </a:ext>
            </a:extLst>
          </p:cNvPr>
          <p:cNvSpPr txBox="1"/>
          <p:nvPr/>
        </p:nvSpPr>
        <p:spPr>
          <a:xfrm>
            <a:off x="4643120" y="5403509"/>
            <a:ext cx="225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/>
              <a:t>Update temp topics</a:t>
            </a:r>
            <a:endParaRPr kumimoji="1" lang="ja-JP" alt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EC67308-95A0-406C-8B07-1BBDD9512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967864"/>
              </p:ext>
            </p:extLst>
          </p:nvPr>
        </p:nvGraphicFramePr>
        <p:xfrm>
          <a:off x="4414055" y="2882022"/>
          <a:ext cx="2580970" cy="2367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485">
                  <a:extLst>
                    <a:ext uri="{9D8B030D-6E8A-4147-A177-3AD203B41FA5}">
                      <a16:colId xmlns:a16="http://schemas.microsoft.com/office/drawing/2014/main" val="2785782091"/>
                    </a:ext>
                  </a:extLst>
                </a:gridCol>
                <a:gridCol w="1290485">
                  <a:extLst>
                    <a:ext uri="{9D8B030D-6E8A-4147-A177-3AD203B41FA5}">
                      <a16:colId xmlns:a16="http://schemas.microsoft.com/office/drawing/2014/main" val="1296056369"/>
                    </a:ext>
                  </a:extLst>
                </a:gridCol>
              </a:tblGrid>
              <a:tr h="423405">
                <a:tc>
                  <a:txBody>
                    <a:bodyPr/>
                    <a:lstStyle/>
                    <a:p>
                      <a:r>
                        <a:rPr kumimoji="1" lang="en-SG" altLang="ja-JP"/>
                        <a:t>Review 1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Temp Topic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91561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/>
                        <a:t>trade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0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315901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/>
                        <a:t>diplomacy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3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07878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err="1"/>
                        <a:t>proxy_war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0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6083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/>
                        <a:t>faction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2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04985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err="1"/>
                        <a:t>proxy_war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0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33322"/>
                  </a:ext>
                </a:extLst>
              </a:tr>
            </a:tbl>
          </a:graphicData>
        </a:graphic>
      </p:graphicFrame>
      <p:sp>
        <p:nvSpPr>
          <p:cNvPr id="25" name="Arrow: Right 24">
            <a:extLst>
              <a:ext uri="{FF2B5EF4-FFF2-40B4-BE49-F238E27FC236}">
                <a16:creationId xmlns:a16="http://schemas.microsoft.com/office/drawing/2014/main" id="{4E5F0A01-2B0A-4AE8-8753-7226D4FFF4A8}"/>
              </a:ext>
            </a:extLst>
          </p:cNvPr>
          <p:cNvSpPr/>
          <p:nvPr/>
        </p:nvSpPr>
        <p:spPr>
          <a:xfrm>
            <a:off x="1701580" y="4303673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4E66FED-25B7-499B-BCE2-6DA504FD4C5E}"/>
              </a:ext>
            </a:extLst>
          </p:cNvPr>
          <p:cNvSpPr/>
          <p:nvPr/>
        </p:nvSpPr>
        <p:spPr>
          <a:xfrm>
            <a:off x="7126414" y="3863749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F9C3FB-56F0-408D-9A67-7A9CFE77D5BE}"/>
              </a:ext>
            </a:extLst>
          </p:cNvPr>
          <p:cNvSpPr txBox="1"/>
          <p:nvPr/>
        </p:nvSpPr>
        <p:spPr>
          <a:xfrm>
            <a:off x="1141413" y="1820089"/>
            <a:ext cx="7037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sz="3200"/>
              <a:t>Step 3: Update topics (iterative, auto)</a:t>
            </a:r>
            <a:endParaRPr kumimoji="1" lang="ja-JP" altLang="en-US" sz="3200"/>
          </a:p>
        </p:txBody>
      </p:sp>
      <p:pic>
        <p:nvPicPr>
          <p:cNvPr id="18" name="Graphic 17" descr="Playbook">
            <a:extLst>
              <a:ext uri="{FF2B5EF4-FFF2-40B4-BE49-F238E27FC236}">
                <a16:creationId xmlns:a16="http://schemas.microsoft.com/office/drawing/2014/main" id="{C290866D-F407-4377-9E29-9D6E73D75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5074" y="3606435"/>
            <a:ext cx="914400" cy="914400"/>
          </a:xfrm>
          <a:prstGeom prst="rect">
            <a:avLst/>
          </a:prstGeom>
        </p:spPr>
      </p:pic>
      <p:pic>
        <p:nvPicPr>
          <p:cNvPr id="7" name="Graphic 6" descr="Calculator">
            <a:extLst>
              <a:ext uri="{FF2B5EF4-FFF2-40B4-BE49-F238E27FC236}">
                <a16:creationId xmlns:a16="http://schemas.microsoft.com/office/drawing/2014/main" id="{B6BF9C75-529F-48E6-8D1B-FAD656467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371" y="3326484"/>
            <a:ext cx="1478570" cy="147857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B721EF7-9A97-4521-AC88-62C100047AD3}"/>
              </a:ext>
            </a:extLst>
          </p:cNvPr>
          <p:cNvSpPr txBox="1"/>
          <p:nvPr/>
        </p:nvSpPr>
        <p:spPr>
          <a:xfrm>
            <a:off x="507554" y="4805054"/>
            <a:ext cx="112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/>
              <a:t>Evaluation</a:t>
            </a:r>
            <a:endParaRPr kumimoji="1" lang="ja-JP" alt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F3534BA-4A25-4B23-9559-7827E3934FA1}"/>
              </a:ext>
            </a:extLst>
          </p:cNvPr>
          <p:cNvSpPr/>
          <p:nvPr/>
        </p:nvSpPr>
        <p:spPr>
          <a:xfrm>
            <a:off x="1722026" y="3382053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B5BEE5-E208-4387-AF74-53C140E936BE}"/>
              </a:ext>
            </a:extLst>
          </p:cNvPr>
          <p:cNvSpPr txBox="1"/>
          <p:nvPr/>
        </p:nvSpPr>
        <p:spPr>
          <a:xfrm>
            <a:off x="2441713" y="3326484"/>
            <a:ext cx="1128206" cy="646331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/>
              <a:t>Words in each topic</a:t>
            </a:r>
            <a:endParaRPr kumimoji="1" lang="ja-JP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1C3D26-46DF-4E9C-8B24-58A320BA28EC}"/>
              </a:ext>
            </a:extLst>
          </p:cNvPr>
          <p:cNvSpPr txBox="1"/>
          <p:nvPr/>
        </p:nvSpPr>
        <p:spPr>
          <a:xfrm>
            <a:off x="2084239" y="2764975"/>
            <a:ext cx="190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/>
              <a:t>Prevalence of…</a:t>
            </a:r>
            <a:endParaRPr kumimoji="1" lang="ja-JP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D7AC0D-A6F7-49C5-B88E-197DDF89010C}"/>
              </a:ext>
            </a:extLst>
          </p:cNvPr>
          <p:cNvSpPr txBox="1"/>
          <p:nvPr/>
        </p:nvSpPr>
        <p:spPr>
          <a:xfrm>
            <a:off x="2441713" y="4180321"/>
            <a:ext cx="1128206" cy="923330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/>
              <a:t>Topics in each document</a:t>
            </a:r>
            <a:endParaRPr kumimoji="1" lang="ja-JP" alt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A914E948-B3F8-4292-B683-F981C95C246E}"/>
              </a:ext>
            </a:extLst>
          </p:cNvPr>
          <p:cNvSpPr/>
          <p:nvPr/>
        </p:nvSpPr>
        <p:spPr>
          <a:xfrm>
            <a:off x="3752695" y="3863750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28C9D9A-A733-43F9-B17D-6882B72C1624}"/>
              </a:ext>
            </a:extLst>
          </p:cNvPr>
          <p:cNvCxnSpPr>
            <a:stCxn id="18" idx="0"/>
            <a:endCxn id="7" idx="0"/>
          </p:cNvCxnSpPr>
          <p:nvPr/>
        </p:nvCxnSpPr>
        <p:spPr>
          <a:xfrm rot="16200000" flipV="1">
            <a:off x="4545490" y="-140349"/>
            <a:ext cx="279951" cy="7213618"/>
          </a:xfrm>
          <a:prstGeom prst="bentConnector3">
            <a:avLst>
              <a:gd name="adj1" fmla="val 370375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329B09C-C601-4362-8576-44A1BA3B0575}"/>
              </a:ext>
            </a:extLst>
          </p:cNvPr>
          <p:cNvSpPr/>
          <p:nvPr/>
        </p:nvSpPr>
        <p:spPr>
          <a:xfrm>
            <a:off x="8823301" y="3861616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B4C90967-0879-4FA6-8515-5651838CD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862697"/>
              </p:ext>
            </p:extLst>
          </p:nvPr>
        </p:nvGraphicFramePr>
        <p:xfrm>
          <a:off x="9492552" y="2882022"/>
          <a:ext cx="2580970" cy="236749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90485">
                  <a:extLst>
                    <a:ext uri="{9D8B030D-6E8A-4147-A177-3AD203B41FA5}">
                      <a16:colId xmlns:a16="http://schemas.microsoft.com/office/drawing/2014/main" val="2785782091"/>
                    </a:ext>
                  </a:extLst>
                </a:gridCol>
                <a:gridCol w="1290485">
                  <a:extLst>
                    <a:ext uri="{9D8B030D-6E8A-4147-A177-3AD203B41FA5}">
                      <a16:colId xmlns:a16="http://schemas.microsoft.com/office/drawing/2014/main" val="1296056369"/>
                    </a:ext>
                  </a:extLst>
                </a:gridCol>
              </a:tblGrid>
              <a:tr h="423405">
                <a:tc>
                  <a:txBody>
                    <a:bodyPr/>
                    <a:lstStyle/>
                    <a:p>
                      <a:r>
                        <a:rPr kumimoji="1" lang="en-SG" altLang="ja-JP"/>
                        <a:t>Review 1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Final Topic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91561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/>
                        <a:t>trade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0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315901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/>
                        <a:t>diplomacy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0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07878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err="1"/>
                        <a:t>proxy_war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0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6083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/>
                        <a:t>faction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0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04985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err="1"/>
                        <a:t>proxy_war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0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33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00651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SG" altLang="ja-JP">
                <a:solidFill>
                  <a:srgbClr val="FFFF00"/>
                </a:solidFill>
              </a:rPr>
              <a:t>3. Topic Modelling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981200"/>
            <a:ext cx="2103119" cy="4258281"/>
          </a:xfrm>
        </p:spPr>
        <p:txBody>
          <a:bodyPr>
            <a:normAutofit/>
          </a:bodyPr>
          <a:lstStyle/>
          <a:p>
            <a:r>
              <a:rPr kumimoji="1" lang="en-SG" altLang="ja-JP"/>
              <a:t>1</a:t>
            </a:r>
            <a:r>
              <a:rPr kumimoji="1" lang="en-SG" altLang="ja-JP" baseline="30000"/>
              <a:t>st</a:t>
            </a:r>
            <a:r>
              <a:rPr kumimoji="1" lang="en-SG" altLang="ja-JP"/>
              <a:t> run output</a:t>
            </a:r>
          </a:p>
          <a:p>
            <a:r>
              <a:rPr lang="en-SG" altLang="ja-JP">
                <a:solidFill>
                  <a:srgbClr val="FFC000"/>
                </a:solidFill>
              </a:rPr>
              <a:t>Nouns, verbs, etc</a:t>
            </a:r>
          </a:p>
          <a:p>
            <a:r>
              <a:rPr lang="en-SG" altLang="ja-JP"/>
              <a:t>Coherence score: 0.37</a:t>
            </a:r>
          </a:p>
          <a:p>
            <a:r>
              <a:rPr lang="en-SG" altLang="ja-JP"/>
              <a:t>Topics not coherent</a:t>
            </a:r>
          </a:p>
        </p:txBody>
      </p:sp>
      <p:pic>
        <p:nvPicPr>
          <p:cNvPr id="8" name="Picture 7">
            <a:hlinkClick r:id="rId2" action="ppaction://hlinkfile"/>
            <a:extLst>
              <a:ext uri="{FF2B5EF4-FFF2-40B4-BE49-F238E27FC236}">
                <a16:creationId xmlns:a16="http://schemas.microsoft.com/office/drawing/2014/main" id="{7DA59DC8-4A6A-4AF3-9911-3CDBE4469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570" y="1696718"/>
            <a:ext cx="9069069" cy="493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919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SG" altLang="ja-JP">
                <a:solidFill>
                  <a:srgbClr val="FFFF00"/>
                </a:solidFill>
              </a:rPr>
              <a:t>3. Topic Modelling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981200"/>
            <a:ext cx="10627360" cy="42582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en-SG" altLang="ja-JP" sz="3600"/>
              <a:t>Revisited cleaning step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altLang="ja-JP" sz="3200"/>
              <a:t>Removed everything except nouns and n-grams</a:t>
            </a:r>
          </a:p>
          <a:p>
            <a:pPr marL="914400" lvl="1" indent="-457200">
              <a:buFont typeface="+mj-lt"/>
              <a:buAutoNum type="arabicPeriod"/>
            </a:pPr>
            <a:endParaRPr lang="en-SG" altLang="ja-JP" sz="3200"/>
          </a:p>
          <a:p>
            <a:pPr marL="914400" lvl="1" indent="-457200">
              <a:buFont typeface="+mj-lt"/>
              <a:buAutoNum type="arabicPeriod"/>
            </a:pPr>
            <a:r>
              <a:rPr lang="en-SG" altLang="ja-JP" sz="3200"/>
              <a:t>Removed overly common terms with </a:t>
            </a:r>
            <a:r>
              <a:rPr lang="en-SG" altLang="ja-JP" sz="3200" err="1"/>
              <a:t>filter_extremes</a:t>
            </a:r>
            <a:r>
              <a:rPr lang="en-SG" altLang="ja-JP" sz="3200"/>
              <a:t>()</a:t>
            </a:r>
          </a:p>
          <a:p>
            <a:pPr marL="914400" lvl="1" indent="-457200">
              <a:buFont typeface="+mj-lt"/>
              <a:buAutoNum type="arabicPeriod"/>
            </a:pPr>
            <a:endParaRPr lang="en-SG" altLang="ja-JP" sz="3200"/>
          </a:p>
          <a:p>
            <a:pPr marL="914400" lvl="1" indent="-457200">
              <a:buFont typeface="+mj-lt"/>
              <a:buAutoNum type="arabicPeriod"/>
            </a:pPr>
            <a:r>
              <a:rPr lang="en-SG" altLang="ja-JP" sz="3200"/>
              <a:t>Removed some terms manually, which may be missed by </a:t>
            </a:r>
            <a:r>
              <a:rPr lang="en-SG" altLang="ja-JP" sz="3200" err="1"/>
              <a:t>filter_extremes</a:t>
            </a:r>
            <a:r>
              <a:rPr lang="en-SG" altLang="ja-JP" sz="3200"/>
              <a:t>() e.g. ‘</a:t>
            </a:r>
            <a:r>
              <a:rPr lang="en-SG" altLang="ja-JP" sz="3200" err="1"/>
              <a:t>total_war</a:t>
            </a:r>
            <a:r>
              <a:rPr lang="en-SG" altLang="ja-JP" sz="320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9760520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SG" altLang="ja-JP">
                <a:solidFill>
                  <a:srgbClr val="FFFF00"/>
                </a:solidFill>
              </a:rPr>
              <a:t>3. Topic Modelling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981200"/>
            <a:ext cx="2103119" cy="4258281"/>
          </a:xfrm>
        </p:spPr>
        <p:txBody>
          <a:bodyPr>
            <a:normAutofit/>
          </a:bodyPr>
          <a:lstStyle/>
          <a:p>
            <a:r>
              <a:rPr kumimoji="1" lang="en-SG" altLang="ja-JP"/>
              <a:t>12</a:t>
            </a:r>
            <a:r>
              <a:rPr kumimoji="1" lang="en-SG" altLang="ja-JP" baseline="30000"/>
              <a:t>th</a:t>
            </a:r>
            <a:r>
              <a:rPr kumimoji="1" lang="en-SG" altLang="ja-JP"/>
              <a:t> run output</a:t>
            </a:r>
          </a:p>
          <a:p>
            <a:r>
              <a:rPr lang="en-SG" altLang="ja-JP">
                <a:solidFill>
                  <a:srgbClr val="FFC000"/>
                </a:solidFill>
              </a:rPr>
              <a:t>Nouns &amp; </a:t>
            </a:r>
            <a:br>
              <a:rPr lang="en-SG" altLang="ja-JP">
                <a:solidFill>
                  <a:srgbClr val="FFC000"/>
                </a:solidFill>
              </a:rPr>
            </a:br>
            <a:r>
              <a:rPr lang="en-SG" altLang="ja-JP">
                <a:solidFill>
                  <a:srgbClr val="FFC000"/>
                </a:solidFill>
              </a:rPr>
              <a:t>n-grams</a:t>
            </a:r>
          </a:p>
          <a:p>
            <a:r>
              <a:rPr lang="en-SG" altLang="ja-JP"/>
              <a:t>Coherence score: 0.57!</a:t>
            </a:r>
          </a:p>
          <a:p>
            <a:r>
              <a:rPr lang="en-SG" altLang="ja-JP"/>
              <a:t>Topics coherent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BCF07B4A-8A3E-4339-A2BF-8EF808061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520" y="1778000"/>
            <a:ext cx="9187800" cy="473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993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1" lang="en-SG" altLang="ja-JP" sz="3200">
                <a:solidFill>
                  <a:srgbClr val="FFFF00"/>
                </a:solidFill>
              </a:rPr>
              <a:t>3. Topic Modelling</a:t>
            </a:r>
            <a:endParaRPr kumimoji="1" lang="ja-JP" altLang="en-US" sz="3200">
              <a:solidFill>
                <a:srgbClr val="FFFF00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4C685C38-3F19-46B3-A6CE-AFBBD8F912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234657"/>
              </p:ext>
            </p:extLst>
          </p:nvPr>
        </p:nvGraphicFramePr>
        <p:xfrm>
          <a:off x="1349781" y="1957388"/>
          <a:ext cx="9644838" cy="428209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51538">
                  <a:extLst>
                    <a:ext uri="{9D8B030D-6E8A-4147-A177-3AD203B41FA5}">
                      <a16:colId xmlns:a16="http://schemas.microsoft.com/office/drawing/2014/main" val="3114030483"/>
                    </a:ext>
                  </a:extLst>
                </a:gridCol>
                <a:gridCol w="1214547">
                  <a:extLst>
                    <a:ext uri="{9D8B030D-6E8A-4147-A177-3AD203B41FA5}">
                      <a16:colId xmlns:a16="http://schemas.microsoft.com/office/drawing/2014/main" val="953569094"/>
                    </a:ext>
                  </a:extLst>
                </a:gridCol>
                <a:gridCol w="1291328">
                  <a:extLst>
                    <a:ext uri="{9D8B030D-6E8A-4147-A177-3AD203B41FA5}">
                      <a16:colId xmlns:a16="http://schemas.microsoft.com/office/drawing/2014/main" val="4100178727"/>
                    </a:ext>
                  </a:extLst>
                </a:gridCol>
                <a:gridCol w="1416971">
                  <a:extLst>
                    <a:ext uri="{9D8B030D-6E8A-4147-A177-3AD203B41FA5}">
                      <a16:colId xmlns:a16="http://schemas.microsoft.com/office/drawing/2014/main" val="1420027787"/>
                    </a:ext>
                  </a:extLst>
                </a:gridCol>
                <a:gridCol w="2397944">
                  <a:extLst>
                    <a:ext uri="{9D8B030D-6E8A-4147-A177-3AD203B41FA5}">
                      <a16:colId xmlns:a16="http://schemas.microsoft.com/office/drawing/2014/main" val="4113451484"/>
                    </a:ext>
                  </a:extLst>
                </a:gridCol>
                <a:gridCol w="1972510">
                  <a:extLst>
                    <a:ext uri="{9D8B030D-6E8A-4147-A177-3AD203B41FA5}">
                      <a16:colId xmlns:a16="http://schemas.microsoft.com/office/drawing/2014/main" val="3543732795"/>
                    </a:ext>
                  </a:extLst>
                </a:gridCol>
              </a:tblGrid>
              <a:tr h="1055155">
                <a:tc>
                  <a:txBody>
                    <a:bodyPr/>
                    <a:lstStyle/>
                    <a:p>
                      <a:pPr algn="ctr"/>
                      <a:r>
                        <a:rPr lang="en-SG" sz="2400"/>
                        <a:t>Iteration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/>
                        <a:t>Word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/>
                        <a:t>Keyword 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/>
                        <a:t>Topics Specified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/>
                        <a:t>Topic Identification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/>
                        <a:t>Classification 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579321"/>
                  </a:ext>
                </a:extLst>
              </a:tr>
              <a:tr h="644360"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All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Any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SG"/>
                        <a:t>Incoherent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5263497"/>
                  </a:ext>
                </a:extLst>
              </a:tr>
              <a:tr h="1079942"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SG"/>
                        <a:t>Nouns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SG"/>
                        <a:t>Verbs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SG"/>
                        <a:t>Phrases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/>
                        <a:t>Any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/>
                        <a:t>Incoherent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/>
                        <a:t>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8426335"/>
                  </a:ext>
                </a:extLst>
              </a:tr>
              <a:tr h="723944"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/>
                        <a:t>Nouns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/>
                        <a:t>Phrases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/>
                        <a:t>Any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/>
                        <a:t>Coherent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/>
                        <a:t>Clear separation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/>
                        <a:t>~85%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0297257"/>
                  </a:ext>
                </a:extLst>
              </a:tr>
              <a:tr h="778692">
                <a:tc>
                  <a:txBody>
                    <a:bodyPr/>
                    <a:lstStyle/>
                    <a:p>
                      <a:pPr algn="ctr"/>
                      <a:r>
                        <a:rPr lang="en-SG">
                          <a:solidFill>
                            <a:srgbClr val="00B050"/>
                          </a:solidFill>
                        </a:rPr>
                        <a:t>Final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SG">
                          <a:solidFill>
                            <a:srgbClr val="00B050"/>
                          </a:solidFill>
                        </a:rPr>
                        <a:t>Nouns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SG">
                          <a:solidFill>
                            <a:srgbClr val="00B050"/>
                          </a:solidFill>
                        </a:rPr>
                        <a:t>Phrases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>
                          <a:solidFill>
                            <a:srgbClr val="00B050"/>
                          </a:solidFill>
                        </a:rPr>
                        <a:t>At least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>
                          <a:solidFill>
                            <a:srgbClr val="00B05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>
                          <a:solidFill>
                            <a:srgbClr val="00B050"/>
                          </a:solidFill>
                        </a:rPr>
                        <a:t>Coherent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>
                          <a:solidFill>
                            <a:srgbClr val="00B050"/>
                          </a:solidFill>
                        </a:rPr>
                        <a:t>Clear separation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>
                          <a:solidFill>
                            <a:srgbClr val="00B050"/>
                          </a:solidFill>
                        </a:rPr>
                        <a:t>~87%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585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44778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SG" altLang="ja-JP">
                <a:solidFill>
                  <a:srgbClr val="FFFF00"/>
                </a:solidFill>
              </a:rPr>
              <a:t>3. Topic Modelling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981200"/>
            <a:ext cx="10292080" cy="4419600"/>
          </a:xfrm>
        </p:spPr>
        <p:txBody>
          <a:bodyPr>
            <a:normAutofit fontScale="92500" lnSpcReduction="10000"/>
          </a:bodyPr>
          <a:lstStyle/>
          <a:p>
            <a:r>
              <a:rPr lang="en-SG" altLang="ja-JP" sz="3200"/>
              <a:t>Model validation</a:t>
            </a:r>
          </a:p>
          <a:p>
            <a:pPr lvl="1"/>
            <a:r>
              <a:rPr lang="en-SG" altLang="ja-JP" sz="2800"/>
              <a:t>~85% accuracy achieved</a:t>
            </a:r>
          </a:p>
          <a:p>
            <a:r>
              <a:rPr lang="en-SG" altLang="ja-JP" sz="3200"/>
              <a:t>Method</a:t>
            </a:r>
          </a:p>
          <a:p>
            <a:pPr lvl="1"/>
            <a:r>
              <a:rPr lang="en-SG" altLang="ja-JP" sz="2800"/>
              <a:t>Sample 10% of dataset and manually check labels</a:t>
            </a:r>
          </a:p>
          <a:p>
            <a:pPr lvl="2"/>
            <a:r>
              <a:rPr lang="en-SG" altLang="ja-JP" sz="2400"/>
              <a:t>Sample 1: Low token counts (&lt;= 5 tokens)</a:t>
            </a:r>
          </a:p>
          <a:p>
            <a:pPr lvl="2"/>
            <a:r>
              <a:rPr lang="en-SG" altLang="ja-JP" sz="2400"/>
              <a:t>Sample 2: All token counts</a:t>
            </a:r>
          </a:p>
          <a:p>
            <a:r>
              <a:rPr lang="en-SG" altLang="ja-JP" sz="3200"/>
              <a:t>Find sweet spot to set cut-off for minimum token count</a:t>
            </a:r>
          </a:p>
          <a:p>
            <a:pPr lvl="1"/>
            <a:r>
              <a:rPr lang="en-SG" altLang="ja-JP" sz="2600"/>
              <a:t>Minimise misclassification rate</a:t>
            </a:r>
          </a:p>
          <a:p>
            <a:pPr lvl="2"/>
            <a:endParaRPr lang="en-SG" altLang="ja-JP" sz="2400"/>
          </a:p>
          <a:p>
            <a:pPr lvl="1"/>
            <a:endParaRPr lang="en-SG" altLang="ja-JP" sz="2800"/>
          </a:p>
          <a:p>
            <a:pPr lvl="1"/>
            <a:endParaRPr lang="en-SG" altLang="ja-JP" sz="2800"/>
          </a:p>
        </p:txBody>
      </p:sp>
    </p:spTree>
    <p:extLst>
      <p:ext uri="{BB962C8B-B14F-4D97-AF65-F5344CB8AC3E}">
        <p14:creationId xmlns:p14="http://schemas.microsoft.com/office/powerpoint/2010/main" val="828234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CE32-6846-4C23-96F3-6A26C367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795" y="2387711"/>
            <a:ext cx="8554409" cy="1478570"/>
          </a:xfrm>
        </p:spPr>
        <p:txBody>
          <a:bodyPr>
            <a:normAutofit/>
          </a:bodyPr>
          <a:lstStyle/>
          <a:p>
            <a:r>
              <a:rPr lang="en-SG" altLang="ja-JP" sz="4800">
                <a:solidFill>
                  <a:srgbClr val="FFFF00"/>
                </a:solidFill>
              </a:rPr>
              <a:t>Why does SteamVox Matter?</a:t>
            </a:r>
            <a:endParaRPr kumimoji="1" lang="ja-JP" altLang="en-US" sz="4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3957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>
                <a:solidFill>
                  <a:srgbClr val="FFFF00"/>
                </a:solidFill>
              </a:rPr>
              <a:t>3. Topic Modelling</a:t>
            </a:r>
            <a:endParaRPr kumimoji="1" lang="ja-JP" altLang="en-US" sz="32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45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SG" altLang="ja-JP" sz="2000"/>
              <a:t>Low Token Sample Findings</a:t>
            </a:r>
          </a:p>
          <a:p>
            <a:pPr lvl="1"/>
            <a:r>
              <a:rPr lang="en-SG" altLang="ja-JP"/>
              <a:t>Low tokens, high misclassification</a:t>
            </a:r>
          </a:p>
          <a:p>
            <a:pPr lvl="2"/>
            <a:r>
              <a:rPr lang="en-SG" altLang="ja-JP" sz="2000"/>
              <a:t>LDA assigns most prevalent topic(s) when 0 tokens passed</a:t>
            </a:r>
          </a:p>
          <a:p>
            <a:pPr lvl="2"/>
            <a:r>
              <a:rPr lang="en-SG" altLang="ja-JP" sz="2000"/>
              <a:t>Probability-based</a:t>
            </a:r>
          </a:p>
          <a:p>
            <a:endParaRPr lang="en-SG" altLang="ja-JP" sz="200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D42585-0066-4408-A096-115AE0977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536" y="1819012"/>
            <a:ext cx="6040743" cy="403219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ECAE77-17FB-4E24-A5FE-EA736186E961}"/>
              </a:ext>
            </a:extLst>
          </p:cNvPr>
          <p:cNvCxnSpPr/>
          <p:nvPr/>
        </p:nvCxnSpPr>
        <p:spPr>
          <a:xfrm>
            <a:off x="6096000" y="4230371"/>
            <a:ext cx="53441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7504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>
                <a:solidFill>
                  <a:srgbClr val="FFFF00"/>
                </a:solidFill>
              </a:rPr>
              <a:t>3. Topic Modelling</a:t>
            </a:r>
            <a:endParaRPr kumimoji="1" lang="ja-JP" altLang="en-US" sz="32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462" y="5341938"/>
            <a:ext cx="7626138" cy="1195585"/>
          </a:xfrm>
        </p:spPr>
        <p:txBody>
          <a:bodyPr>
            <a:normAutofit/>
          </a:bodyPr>
          <a:lstStyle/>
          <a:p>
            <a:r>
              <a:rPr lang="en-SG" altLang="ja-JP" sz="2000"/>
              <a:t>All tokens</a:t>
            </a:r>
          </a:p>
          <a:p>
            <a:pPr lvl="1"/>
            <a:r>
              <a:rPr lang="en-SG" altLang="ja-JP" sz="1600"/>
              <a:t>Misclassification rate stabilises around 15% with higher token counts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A9FE4C2-2847-4C4D-9017-173BD5036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404" y="1736371"/>
            <a:ext cx="9333422" cy="362652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ECAE77-17FB-4E24-A5FE-EA736186E961}"/>
              </a:ext>
            </a:extLst>
          </p:cNvPr>
          <p:cNvCxnSpPr>
            <a:cxnSpLocks/>
          </p:cNvCxnSpPr>
          <p:nvPr/>
        </p:nvCxnSpPr>
        <p:spPr>
          <a:xfrm>
            <a:off x="2133600" y="3049900"/>
            <a:ext cx="830558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7173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>
                <a:solidFill>
                  <a:srgbClr val="FFFF00"/>
                </a:solidFill>
              </a:rPr>
              <a:t>3. Topic Modelling</a:t>
            </a:r>
            <a:endParaRPr kumimoji="1" lang="ja-JP" altLang="en-US" sz="32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5764" y="5782022"/>
            <a:ext cx="7640875" cy="912813"/>
          </a:xfrm>
        </p:spPr>
        <p:txBody>
          <a:bodyPr>
            <a:normAutofit fontScale="92500" lnSpcReduction="10000"/>
          </a:bodyPr>
          <a:lstStyle/>
          <a:p>
            <a:r>
              <a:rPr lang="en-SG" altLang="ja-JP" sz="2000"/>
              <a:t>Less misclassification with 3 or more tokens, but unwilling to drop 2 tokens</a:t>
            </a:r>
          </a:p>
          <a:p>
            <a:r>
              <a:rPr lang="en-SG" altLang="ja-JP" sz="2000"/>
              <a:t>Most reviews have 5 or fewer tokens – too much data to sacrifice</a:t>
            </a:r>
          </a:p>
          <a:p>
            <a:endParaRPr lang="en-SG" altLang="ja-JP" sz="16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931DA9F-CDF1-45F7-9A20-23DD5A9F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456" y="1782935"/>
            <a:ext cx="9245600" cy="3873156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3F39B00-5C7D-4CA8-BE49-C0EF2A1F07EA}"/>
              </a:ext>
            </a:extLst>
          </p:cNvPr>
          <p:cNvCxnSpPr>
            <a:cxnSpLocks/>
          </p:cNvCxnSpPr>
          <p:nvPr/>
        </p:nvCxnSpPr>
        <p:spPr>
          <a:xfrm>
            <a:off x="1899920" y="2592700"/>
            <a:ext cx="8710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F9B1965-02F0-4F8F-81AE-36AAC13508A4}"/>
              </a:ext>
            </a:extLst>
          </p:cNvPr>
          <p:cNvSpPr/>
          <p:nvPr/>
        </p:nvSpPr>
        <p:spPr>
          <a:xfrm>
            <a:off x="6497071" y="1357803"/>
            <a:ext cx="4112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altLang="ja-JP">
                <a:solidFill>
                  <a:schemeClr val="accent3">
                    <a:lumMod val="75000"/>
                  </a:schemeClr>
                </a:solidFill>
              </a:rPr>
              <a:t>Red lines mark 25th, 50th, 75th percentiles</a:t>
            </a:r>
          </a:p>
        </p:txBody>
      </p:sp>
    </p:spTree>
    <p:extLst>
      <p:ext uri="{BB962C8B-B14F-4D97-AF65-F5344CB8AC3E}">
        <p14:creationId xmlns:p14="http://schemas.microsoft.com/office/powerpoint/2010/main" val="4343042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>
                <a:solidFill>
                  <a:srgbClr val="FFFF00"/>
                </a:solidFill>
              </a:rPr>
              <a:t>3. Topic Modelling</a:t>
            </a:r>
            <a:endParaRPr kumimoji="1" lang="ja-JP" altLang="en-US" sz="32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2788285" cy="4651374"/>
          </a:xfrm>
        </p:spPr>
        <p:txBody>
          <a:bodyPr>
            <a:normAutofit/>
          </a:bodyPr>
          <a:lstStyle/>
          <a:p>
            <a:r>
              <a:rPr lang="en-SG" altLang="ja-JP"/>
              <a:t>Drop 2 tokens ?</a:t>
            </a:r>
          </a:p>
          <a:p>
            <a:r>
              <a:rPr lang="en-SG" altLang="ja-JP"/>
              <a:t>No. Bad trade-off!</a:t>
            </a:r>
          </a:p>
          <a:p>
            <a:r>
              <a:rPr lang="en-SG" altLang="ja-JP"/>
              <a:t>Huge loss of data</a:t>
            </a:r>
          </a:p>
          <a:p>
            <a:r>
              <a:rPr lang="en-SG" altLang="ja-JP"/>
              <a:t>Marginal reduction in misclassification rate</a:t>
            </a:r>
          </a:p>
          <a:p>
            <a:r>
              <a:rPr lang="en-SG" altLang="ja-JP" sz="2600"/>
              <a:t>Best to keep reviews with at least 2 tokens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BE1241D-4FAF-4892-9700-F7B3AB2B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325" y="1727135"/>
            <a:ext cx="7648575" cy="412432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6FE10FD-F231-49C1-8972-C9DFC3398387}"/>
              </a:ext>
            </a:extLst>
          </p:cNvPr>
          <p:cNvSpPr/>
          <p:nvPr/>
        </p:nvSpPr>
        <p:spPr>
          <a:xfrm>
            <a:off x="5308351" y="3378201"/>
            <a:ext cx="1188720" cy="2346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45202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9932987" cy="1478570"/>
          </a:xfrm>
        </p:spPr>
        <p:txBody>
          <a:bodyPr>
            <a:normAutofit/>
          </a:bodyPr>
          <a:lstStyle/>
          <a:p>
            <a:r>
              <a:rPr lang="en-SG" altLang="ja-JP" sz="3200">
                <a:solidFill>
                  <a:srgbClr val="FFFF00"/>
                </a:solidFill>
              </a:rPr>
              <a:t>3. Topic Modelling – Topics Identified</a:t>
            </a:r>
            <a:endParaRPr kumimoji="1" lang="ja-JP" altLang="en-US" sz="3200">
              <a:solidFill>
                <a:srgbClr val="FFFF0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AE8A2142-050D-4651-8D1E-39096885C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842910"/>
              </p:ext>
            </p:extLst>
          </p:nvPr>
        </p:nvGraphicFramePr>
        <p:xfrm>
          <a:off x="1349781" y="1957389"/>
          <a:ext cx="9724618" cy="408568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953972">
                  <a:extLst>
                    <a:ext uri="{9D8B030D-6E8A-4147-A177-3AD203B41FA5}">
                      <a16:colId xmlns:a16="http://schemas.microsoft.com/office/drawing/2014/main" val="3114030483"/>
                    </a:ext>
                  </a:extLst>
                </a:gridCol>
                <a:gridCol w="5770646">
                  <a:extLst>
                    <a:ext uri="{9D8B030D-6E8A-4147-A177-3AD203B41FA5}">
                      <a16:colId xmlns:a16="http://schemas.microsoft.com/office/drawing/2014/main" val="3543732795"/>
                    </a:ext>
                  </a:extLst>
                </a:gridCol>
              </a:tblGrid>
              <a:tr h="846392">
                <a:tc>
                  <a:txBody>
                    <a:bodyPr/>
                    <a:lstStyle/>
                    <a:p>
                      <a:pPr algn="ctr"/>
                      <a:r>
                        <a:rPr lang="en-SG" sz="2400"/>
                        <a:t>Topics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/>
                        <a:t>Relevant Keywords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579321"/>
                  </a:ext>
                </a:extLst>
              </a:tr>
              <a:tr h="516873"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Content &amp; Authenticity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ja-JP" sz="1800">
                          <a:ea typeface="var(--jp-code-font-family)"/>
                        </a:rPr>
                        <a:t>three_kingdoms</a:t>
                      </a:r>
                      <a:r>
                        <a:rPr kumimoji="0" lang="en-SG" altLang="ja-JP" sz="1800">
                          <a:ea typeface="var(--jp-code-font-family)"/>
                        </a:rPr>
                        <a:t>,</a:t>
                      </a:r>
                      <a:r>
                        <a:rPr kumimoji="0" lang="ja-JP" altLang="ja-JP" sz="1800">
                          <a:ea typeface="var(--jp-code-font-family)"/>
                        </a:rPr>
                        <a:t> series</a:t>
                      </a:r>
                      <a:r>
                        <a:rPr kumimoji="0" lang="en-SG" altLang="ja-JP" sz="1800">
                          <a:ea typeface="var(--jp-code-font-family)"/>
                        </a:rPr>
                        <a:t>,</a:t>
                      </a:r>
                      <a:r>
                        <a:rPr kumimoji="0" lang="ja-JP" altLang="ja-JP" sz="1800">
                          <a:ea typeface="var(--jp-code-font-family)"/>
                        </a:rPr>
                        <a:t> fan</a:t>
                      </a:r>
                      <a:r>
                        <a:rPr kumimoji="0" lang="en-SG" altLang="ja-JP" sz="1800">
                          <a:ea typeface="var(--jp-code-font-family)"/>
                        </a:rPr>
                        <a:t>,</a:t>
                      </a:r>
                      <a:r>
                        <a:rPr kumimoji="0" lang="ja-JP" altLang="ja-JP" sz="1800">
                          <a:ea typeface="var(--jp-code-font-family)"/>
                        </a:rPr>
                        <a:t> diplomacy</a:t>
                      </a:r>
                      <a:r>
                        <a:rPr kumimoji="0" lang="en-SG" altLang="ja-JP" sz="1800">
                          <a:ea typeface="var(--jp-code-font-family)"/>
                        </a:rPr>
                        <a:t>,</a:t>
                      </a:r>
                      <a:r>
                        <a:rPr kumimoji="0" lang="ja-JP" altLang="ja-JP" sz="1800">
                          <a:ea typeface="var(--jp-code-font-family)"/>
                        </a:rPr>
                        <a:t> battle</a:t>
                      </a:r>
                      <a:r>
                        <a:rPr kumimoji="0" lang="en-SG" altLang="ja-JP" sz="1800">
                          <a:ea typeface="var(--jp-code-font-family)"/>
                        </a:rPr>
                        <a:t>,</a:t>
                      </a:r>
                      <a:r>
                        <a:rPr kumimoji="0" lang="ja-JP" altLang="ja-JP" sz="1800">
                          <a:ea typeface="var(--jp-code-font-family)"/>
                        </a:rPr>
                        <a:t> love</a:t>
                      </a:r>
                      <a:r>
                        <a:rPr kumimoji="0" lang="en-SG" altLang="ja-JP" sz="1800">
                          <a:ea typeface="var(--jp-code-font-family)"/>
                        </a:rPr>
                        <a:t>,</a:t>
                      </a:r>
                      <a:r>
                        <a:rPr kumimoji="0" lang="ja-JP" altLang="ja-JP" sz="1800">
                          <a:ea typeface="var(--jp-code-font-family)"/>
                        </a:rPr>
                        <a:t> best_total_war</a:t>
                      </a:r>
                      <a:r>
                        <a:rPr kumimoji="0" lang="en-SG" altLang="ja-JP" sz="1800">
                          <a:ea typeface="var(--jp-code-font-family)"/>
                        </a:rPr>
                        <a:t>,</a:t>
                      </a:r>
                      <a:r>
                        <a:rPr kumimoji="0" lang="ja-JP" altLang="ja-JP" sz="1800">
                          <a:ea typeface="var(--jp-code-font-family)"/>
                        </a:rPr>
                        <a:t> campaign</a:t>
                      </a:r>
                      <a:r>
                        <a:rPr kumimoji="0" lang="en-SG" altLang="ja-JP" sz="1800">
                          <a:ea typeface="var(--jp-code-font-family)"/>
                        </a:rPr>
                        <a:t>…</a:t>
                      </a:r>
                      <a:endParaRPr lang="en-SG" altLang="ja-JP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5263497"/>
                  </a:ext>
                </a:extLst>
              </a:tr>
              <a:tr h="678973"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Characters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altLang="ja-JP" sz="1800"/>
                        <a:t>china, war, cao_cao, </a:t>
                      </a:r>
                      <a:r>
                        <a:rPr lang="en-SG" altLang="ja-JP" sz="1800" err="1"/>
                        <a:t>lu_bu</a:t>
                      </a:r>
                      <a:r>
                        <a:rPr lang="en-SG" altLang="ja-JP" sz="1800"/>
                        <a:t>, </a:t>
                      </a:r>
                      <a:r>
                        <a:rPr lang="en-SG" altLang="ja-JP" sz="1800" err="1"/>
                        <a:t>liu_bei</a:t>
                      </a:r>
                      <a:r>
                        <a:rPr lang="en-SG" altLang="ja-JP" sz="1800"/>
                        <a:t>, </a:t>
                      </a:r>
                      <a:r>
                        <a:rPr lang="en-SG" altLang="ja-JP" sz="1800" err="1"/>
                        <a:t>yuan_shao</a:t>
                      </a:r>
                      <a:r>
                        <a:rPr lang="en-SG" altLang="ja-JP" sz="1800"/>
                        <a:t>, army, character, man, emperor, warlord…</a:t>
                      </a:r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8426335"/>
                  </a:ext>
                </a:extLst>
              </a:tr>
              <a:tr h="580711"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Strategic Gameplay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ja-JP" sz="1800"/>
                        <a:t>faction, army, diplomacy, vassal, war, player, people, way, city, problem, campaign…</a:t>
                      </a:r>
                      <a:endParaRPr lang="en-SG" altLang="ja-JP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0297257"/>
                  </a:ext>
                </a:extLst>
              </a:tr>
              <a:tr h="624627"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Tactical Gameplay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ja-JP" sz="1800"/>
                        <a:t>unit, battle, faction, army, general, character, diplomacy, campaign, hero, building, duel…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585535"/>
                  </a:ext>
                </a:extLst>
              </a:tr>
              <a:tr h="624627"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UX/UI, Performance, Stability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ja-JP" sz="1800"/>
                        <a:t>campaign, hour, issue, battle, bug, crash, multiplayer, review, </a:t>
                      </a:r>
                      <a:r>
                        <a:rPr lang="en-GB" altLang="ja-JP" sz="1800" err="1"/>
                        <a:t>rome</a:t>
                      </a:r>
                      <a:r>
                        <a:rPr lang="en-GB" altLang="ja-JP" sz="1800"/>
                        <a:t>, fix, play, patch, work…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1410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57865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D82D6-8DC0-4D33-9B9A-2B5F75FFF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1158"/>
            <a:ext cx="9905998" cy="1478570"/>
          </a:xfrm>
        </p:spPr>
        <p:txBody>
          <a:bodyPr/>
          <a:lstStyle/>
          <a:p>
            <a:pPr algn="ctr"/>
            <a:r>
              <a:rPr kumimoji="1" lang="en-SG" altLang="ja-JP" err="1">
                <a:solidFill>
                  <a:srgbClr val="FFFF00"/>
                </a:solidFill>
              </a:rPr>
              <a:t>Topi</a:t>
            </a:r>
            <a:r>
              <a:rPr lang="en-SG" altLang="ja-JP" err="1">
                <a:solidFill>
                  <a:srgbClr val="FFFF00"/>
                </a:solidFill>
              </a:rPr>
              <a:t>C</a:t>
            </a:r>
            <a:r>
              <a:rPr lang="en-SG" altLang="ja-JP">
                <a:solidFill>
                  <a:srgbClr val="FFFF00"/>
                </a:solidFill>
              </a:rPr>
              <a:t> 1: </a:t>
            </a:r>
            <a:r>
              <a:rPr kumimoji="1" lang="en-SG" altLang="ja-JP">
                <a:solidFill>
                  <a:srgbClr val="FFFF00"/>
                </a:solidFill>
              </a:rPr>
              <a:t>Content &amp; Authenticity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pic>
        <p:nvPicPr>
          <p:cNvPr id="29698" name="Picture 2" descr="total war games">
            <a:extLst>
              <a:ext uri="{FF2B5EF4-FFF2-40B4-BE49-F238E27FC236}">
                <a16:creationId xmlns:a16="http://schemas.microsoft.com/office/drawing/2014/main" id="{E984B8FA-233C-4E0A-BAED-24498AF09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80" y="1213427"/>
            <a:ext cx="8656320" cy="432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418593-C711-4F6A-9448-FFC2E60B857E}"/>
              </a:ext>
            </a:extLst>
          </p:cNvPr>
          <p:cNvSpPr/>
          <p:nvPr/>
        </p:nvSpPr>
        <p:spPr>
          <a:xfrm>
            <a:off x="1452880" y="5541587"/>
            <a:ext cx="94691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>
                <a:ea typeface="var(--jp-code-font-family)"/>
              </a:rPr>
              <a:t>Keywords:</a:t>
            </a:r>
          </a:p>
          <a:p>
            <a:pPr lvl="1"/>
            <a:r>
              <a:rPr lang="ja-JP" altLang="ja-JP" sz="2000">
                <a:ea typeface="var(--jp-code-font-family)"/>
              </a:rPr>
              <a:t>three_kingdoms</a:t>
            </a:r>
            <a:r>
              <a:rPr lang="en-SG" altLang="ja-JP" sz="2000">
                <a:ea typeface="var(--jp-code-font-family)"/>
              </a:rPr>
              <a:t>,</a:t>
            </a:r>
            <a:r>
              <a:rPr lang="ja-JP" altLang="ja-JP" sz="2000">
                <a:ea typeface="var(--jp-code-font-family)"/>
              </a:rPr>
              <a:t> series</a:t>
            </a:r>
            <a:r>
              <a:rPr lang="en-SG" altLang="ja-JP" sz="2000">
                <a:ea typeface="var(--jp-code-font-family)"/>
              </a:rPr>
              <a:t>,</a:t>
            </a:r>
            <a:r>
              <a:rPr lang="ja-JP" altLang="ja-JP" sz="2000">
                <a:ea typeface="var(--jp-code-font-family)"/>
              </a:rPr>
              <a:t> fan</a:t>
            </a:r>
            <a:r>
              <a:rPr lang="en-SG" altLang="ja-JP" sz="2000">
                <a:ea typeface="var(--jp-code-font-family)"/>
              </a:rPr>
              <a:t>,</a:t>
            </a:r>
            <a:r>
              <a:rPr lang="ja-JP" altLang="ja-JP" sz="2000">
                <a:ea typeface="var(--jp-code-font-family)"/>
              </a:rPr>
              <a:t> diplomacy</a:t>
            </a:r>
            <a:r>
              <a:rPr lang="en-SG" altLang="ja-JP" sz="2000">
                <a:ea typeface="var(--jp-code-font-family)"/>
              </a:rPr>
              <a:t>,</a:t>
            </a:r>
            <a:r>
              <a:rPr lang="ja-JP" altLang="ja-JP" sz="2000">
                <a:ea typeface="var(--jp-code-font-family)"/>
              </a:rPr>
              <a:t> battle</a:t>
            </a:r>
            <a:r>
              <a:rPr lang="en-SG" altLang="ja-JP" sz="2000">
                <a:ea typeface="var(--jp-code-font-family)"/>
              </a:rPr>
              <a:t>,</a:t>
            </a:r>
            <a:r>
              <a:rPr lang="ja-JP" altLang="ja-JP" sz="2000">
                <a:ea typeface="var(--jp-code-font-family)"/>
              </a:rPr>
              <a:t> love</a:t>
            </a:r>
            <a:r>
              <a:rPr lang="en-SG" altLang="ja-JP" sz="2000">
                <a:ea typeface="var(--jp-code-font-family)"/>
              </a:rPr>
              <a:t>,</a:t>
            </a:r>
            <a:r>
              <a:rPr lang="ja-JP" altLang="ja-JP" sz="2000">
                <a:ea typeface="var(--jp-code-font-family)"/>
              </a:rPr>
              <a:t> best_total_war</a:t>
            </a:r>
            <a:r>
              <a:rPr lang="en-SG" altLang="ja-JP" sz="2000">
                <a:ea typeface="var(--jp-code-font-family)"/>
              </a:rPr>
              <a:t>,</a:t>
            </a:r>
            <a:r>
              <a:rPr lang="ja-JP" altLang="ja-JP" sz="2000">
                <a:ea typeface="var(--jp-code-font-family)"/>
              </a:rPr>
              <a:t> campaign</a:t>
            </a:r>
            <a:r>
              <a:rPr lang="en-SG" altLang="ja-JP" sz="2000">
                <a:ea typeface="var(--jp-code-font-family)"/>
              </a:rPr>
              <a:t>…</a:t>
            </a:r>
            <a:endParaRPr lang="en-SG" altLang="ja-JP" sz="2000"/>
          </a:p>
        </p:txBody>
      </p:sp>
    </p:spTree>
    <p:extLst>
      <p:ext uri="{BB962C8B-B14F-4D97-AF65-F5344CB8AC3E}">
        <p14:creationId xmlns:p14="http://schemas.microsoft.com/office/powerpoint/2010/main" val="22768212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92CB-B32F-4C3F-8FB8-7ACCC6BA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SG" altLang="ja-JP">
                <a:solidFill>
                  <a:srgbClr val="FFFF00"/>
                </a:solidFill>
              </a:rPr>
              <a:t>Topic 2: Characters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3D9E0-5ECB-4EE7-B0D4-7B2A095423D4}"/>
              </a:ext>
            </a:extLst>
          </p:cNvPr>
          <p:cNvSpPr/>
          <p:nvPr/>
        </p:nvSpPr>
        <p:spPr>
          <a:xfrm>
            <a:off x="513232" y="4910338"/>
            <a:ext cx="107135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/>
              <a:t>Keywords:</a:t>
            </a:r>
          </a:p>
          <a:p>
            <a:pPr lvl="1"/>
            <a:r>
              <a:rPr lang="en-SG" altLang="ja-JP" sz="2000"/>
              <a:t>china, war, </a:t>
            </a:r>
            <a:r>
              <a:rPr lang="en-SG" altLang="ja-JP" sz="2000" err="1"/>
              <a:t>cao_cao</a:t>
            </a:r>
            <a:r>
              <a:rPr lang="en-SG" altLang="ja-JP" sz="2000"/>
              <a:t>, </a:t>
            </a:r>
            <a:r>
              <a:rPr lang="en-SG" altLang="ja-JP" sz="2000" err="1"/>
              <a:t>lu_bu</a:t>
            </a:r>
            <a:r>
              <a:rPr lang="en-SG" altLang="ja-JP" sz="2000"/>
              <a:t>, </a:t>
            </a:r>
            <a:r>
              <a:rPr lang="en-SG" altLang="ja-JP" sz="2000" err="1"/>
              <a:t>liu_bei</a:t>
            </a:r>
            <a:r>
              <a:rPr lang="en-SG" altLang="ja-JP" sz="2000"/>
              <a:t>, </a:t>
            </a:r>
            <a:r>
              <a:rPr lang="en-SG" altLang="ja-JP" sz="2000" err="1"/>
              <a:t>yuan_shao</a:t>
            </a:r>
            <a:r>
              <a:rPr lang="en-SG" altLang="ja-JP" sz="2000"/>
              <a:t>, army, character, man, emperor, warlord…</a:t>
            </a:r>
          </a:p>
        </p:txBody>
      </p:sp>
      <p:pic>
        <p:nvPicPr>
          <p:cNvPr id="11" name="Picture 10" descr="A picture containing outdoor, person, man, text&#10;&#10;Description automatically generated">
            <a:extLst>
              <a:ext uri="{FF2B5EF4-FFF2-40B4-BE49-F238E27FC236}">
                <a16:creationId xmlns:a16="http://schemas.microsoft.com/office/drawing/2014/main" id="{7894B993-7178-44D7-8C74-A8AAB7986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600" y="2265129"/>
            <a:ext cx="2014660" cy="24649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BB0328-229A-4167-A3E9-EE42FCA5B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307" y="2264265"/>
            <a:ext cx="2018435" cy="2438378"/>
          </a:xfrm>
          <a:prstGeom prst="rect">
            <a:avLst/>
          </a:prstGeom>
        </p:spPr>
      </p:pic>
      <p:pic>
        <p:nvPicPr>
          <p:cNvPr id="18" name="Picture 17" descr="A picture containing outdoor&#10;&#10;Description automatically generated">
            <a:extLst>
              <a:ext uri="{FF2B5EF4-FFF2-40B4-BE49-F238E27FC236}">
                <a16:creationId xmlns:a16="http://schemas.microsoft.com/office/drawing/2014/main" id="{772D1B75-6121-438F-B0AE-A4B8152A7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552" y="2277301"/>
            <a:ext cx="2014659" cy="2425339"/>
          </a:xfrm>
          <a:prstGeom prst="rect">
            <a:avLst/>
          </a:prstGeom>
        </p:spPr>
      </p:pic>
      <p:pic>
        <p:nvPicPr>
          <p:cNvPr id="20" name="Picture 19" descr="A picture containing snow, outdoor, skiing, person&#10;&#10;Description automatically generated">
            <a:extLst>
              <a:ext uri="{FF2B5EF4-FFF2-40B4-BE49-F238E27FC236}">
                <a16:creationId xmlns:a16="http://schemas.microsoft.com/office/drawing/2014/main" id="{4C16221C-D563-4C63-B59F-3A59B2CC3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32" y="2265680"/>
            <a:ext cx="2014661" cy="2464445"/>
          </a:xfrm>
          <a:prstGeom prst="rect">
            <a:avLst/>
          </a:prstGeo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FDC003EC-633D-4C86-BA5D-1D4AE6D0C6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7789" y="2264265"/>
            <a:ext cx="2014660" cy="24658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3920BE5-CF0A-4DBC-9DF4-37B2ACE07FEE}"/>
              </a:ext>
            </a:extLst>
          </p:cNvPr>
          <p:cNvSpPr/>
          <p:nvPr/>
        </p:nvSpPr>
        <p:spPr>
          <a:xfrm>
            <a:off x="7993157" y="5839372"/>
            <a:ext cx="35471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/>
              <a:t>Images: </a:t>
            </a:r>
            <a:r>
              <a:rPr lang="en-SG" altLang="ja-JP" sz="2000">
                <a:hlinkClick r:id="rId7"/>
              </a:rPr>
              <a:t>Total War Forums</a:t>
            </a:r>
            <a:endParaRPr lang="en-SG" altLang="ja-JP" sz="2000"/>
          </a:p>
          <a:p>
            <a:pPr lvl="1"/>
            <a:r>
              <a:rPr lang="en-SG" altLang="ja-JP" sz="2000"/>
              <a:t>© Creative Assembly</a:t>
            </a:r>
          </a:p>
        </p:txBody>
      </p:sp>
    </p:spTree>
    <p:extLst>
      <p:ext uri="{BB962C8B-B14F-4D97-AF65-F5344CB8AC3E}">
        <p14:creationId xmlns:p14="http://schemas.microsoft.com/office/powerpoint/2010/main" val="9954661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92CB-B32F-4C3F-8FB8-7ACCC6BA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SG" altLang="ja-JP">
                <a:solidFill>
                  <a:srgbClr val="FFFF00"/>
                </a:solidFill>
              </a:rPr>
              <a:t>Topic 3: Strategic Gameplay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3D9E0-5ECB-4EE7-B0D4-7B2A095423D4}"/>
              </a:ext>
            </a:extLst>
          </p:cNvPr>
          <p:cNvSpPr/>
          <p:nvPr/>
        </p:nvSpPr>
        <p:spPr>
          <a:xfrm>
            <a:off x="513232" y="5504174"/>
            <a:ext cx="107135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/>
              <a:t>Keywords:</a:t>
            </a:r>
          </a:p>
          <a:p>
            <a:pPr lvl="1"/>
            <a:r>
              <a:rPr lang="en-GB" altLang="ja-JP" sz="2000"/>
              <a:t>faction, army, diplomacy, vassal, war, player, people, way, city, problem, campaign…</a:t>
            </a:r>
            <a:endParaRPr lang="en-SG" altLang="ja-JP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920BE5-CF0A-4DBC-9DF4-37B2ACE07FEE}"/>
              </a:ext>
            </a:extLst>
          </p:cNvPr>
          <p:cNvSpPr/>
          <p:nvPr/>
        </p:nvSpPr>
        <p:spPr>
          <a:xfrm>
            <a:off x="8978677" y="3654972"/>
            <a:ext cx="35471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/>
              <a:t>Image: </a:t>
            </a:r>
            <a:r>
              <a:rPr lang="en-SG" altLang="ja-JP" sz="2000" err="1">
                <a:hlinkClick r:id="rId2"/>
              </a:rPr>
              <a:t>StrategyGamer</a:t>
            </a:r>
            <a:endParaRPr lang="en-SG" altLang="ja-JP" sz="2000"/>
          </a:p>
          <a:p>
            <a:pPr lvl="1"/>
            <a:endParaRPr lang="en-SG" altLang="ja-JP" sz="2000"/>
          </a:p>
        </p:txBody>
      </p:sp>
      <p:pic>
        <p:nvPicPr>
          <p:cNvPr id="30722" name="Picture 2" descr="Image result for total war 3 kingdoms campaign map">
            <a:extLst>
              <a:ext uri="{FF2B5EF4-FFF2-40B4-BE49-F238E27FC236}">
                <a16:creationId xmlns:a16="http://schemas.microsoft.com/office/drawing/2014/main" id="{4FFD903B-0F79-41C7-ADA9-43971D8E2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608" y="1705393"/>
            <a:ext cx="6626784" cy="372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1689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92CB-B32F-4C3F-8FB8-7ACCC6BA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SG" altLang="ja-JP">
                <a:solidFill>
                  <a:srgbClr val="FFFF00"/>
                </a:solidFill>
              </a:rPr>
              <a:t>Topic 4: Tactical Gameplay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3D9E0-5ECB-4EE7-B0D4-7B2A095423D4}"/>
              </a:ext>
            </a:extLst>
          </p:cNvPr>
          <p:cNvSpPr/>
          <p:nvPr/>
        </p:nvSpPr>
        <p:spPr>
          <a:xfrm>
            <a:off x="513232" y="5566799"/>
            <a:ext cx="107135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/>
              <a:t>Keywords:</a:t>
            </a:r>
          </a:p>
          <a:p>
            <a:pPr lvl="1"/>
            <a:r>
              <a:rPr lang="en-GB" altLang="ja-JP" sz="2000"/>
              <a:t>unit, battle, faction, army, general, character, diplomacy, campaign, hero, building, duel…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920BE5-CF0A-4DBC-9DF4-37B2ACE07FEE}"/>
              </a:ext>
            </a:extLst>
          </p:cNvPr>
          <p:cNvSpPr/>
          <p:nvPr/>
        </p:nvSpPr>
        <p:spPr>
          <a:xfrm>
            <a:off x="9316370" y="3654972"/>
            <a:ext cx="22481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/>
              <a:t>Image: </a:t>
            </a:r>
            <a:r>
              <a:rPr lang="en-SG" altLang="ja-JP" sz="2000">
                <a:hlinkClick r:id="rId2"/>
              </a:rPr>
              <a:t>Total War: Three Kingdoms on Steam</a:t>
            </a:r>
            <a:endParaRPr lang="en-SG" altLang="ja-JP" sz="2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4D44A2-DB6D-420D-88A0-39F27C135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4" r="342" b="1163"/>
          <a:stretch/>
        </p:blipFill>
        <p:spPr>
          <a:xfrm>
            <a:off x="2534760" y="1658532"/>
            <a:ext cx="7119303" cy="39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902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92CB-B32F-4C3F-8FB8-7ACCC6BA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SG" altLang="ja-JP">
                <a:solidFill>
                  <a:srgbClr val="FFFF00"/>
                </a:solidFill>
              </a:rPr>
              <a:t>Topic 5: UX/UI, Performance, </a:t>
            </a:r>
            <a:r>
              <a:rPr lang="en-SG" altLang="ja-JP">
                <a:solidFill>
                  <a:srgbClr val="FFFF00"/>
                </a:solidFill>
              </a:rPr>
              <a:t>Stability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3D9E0-5ECB-4EE7-B0D4-7B2A095423D4}"/>
              </a:ext>
            </a:extLst>
          </p:cNvPr>
          <p:cNvSpPr/>
          <p:nvPr/>
        </p:nvSpPr>
        <p:spPr>
          <a:xfrm>
            <a:off x="513232" y="5566799"/>
            <a:ext cx="107135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/>
              <a:t>Keywords:</a:t>
            </a:r>
          </a:p>
          <a:p>
            <a:pPr lvl="1"/>
            <a:r>
              <a:rPr lang="en-GB" altLang="ja-JP" sz="2000"/>
              <a:t>campaign, hour, issue, battle, bug, crash, multiplayer, review, </a:t>
            </a:r>
            <a:r>
              <a:rPr lang="en-GB" altLang="ja-JP" sz="2000" err="1"/>
              <a:t>rome</a:t>
            </a:r>
            <a:r>
              <a:rPr lang="en-GB" altLang="ja-JP" sz="2000"/>
              <a:t>, fix, play, patch, work…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920BE5-CF0A-4DBC-9DF4-37B2ACE07FEE}"/>
              </a:ext>
            </a:extLst>
          </p:cNvPr>
          <p:cNvSpPr/>
          <p:nvPr/>
        </p:nvSpPr>
        <p:spPr>
          <a:xfrm>
            <a:off x="9316370" y="3654972"/>
            <a:ext cx="22481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/>
              <a:t>Image: </a:t>
            </a:r>
            <a:r>
              <a:rPr lang="en-SG" altLang="ja-JP" sz="2000" err="1">
                <a:hlinkClick r:id="rId2"/>
              </a:rPr>
              <a:t>HowToGeek</a:t>
            </a:r>
            <a:endParaRPr lang="en-SG" altLang="ja-JP" sz="2000"/>
          </a:p>
        </p:txBody>
      </p:sp>
      <p:pic>
        <p:nvPicPr>
          <p:cNvPr id="31746" name="Picture 2" descr="windows-8-blue-screen-header">
            <a:extLst>
              <a:ext uri="{FF2B5EF4-FFF2-40B4-BE49-F238E27FC236}">
                <a16:creationId xmlns:a16="http://schemas.microsoft.com/office/drawing/2014/main" id="{3DC31EDC-3400-4286-B5D0-61A7D60B2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1796540"/>
            <a:ext cx="7889209" cy="326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121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CE32-6846-4C23-96F3-6A26C367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191605" cy="1478570"/>
          </a:xfrm>
        </p:spPr>
        <p:txBody>
          <a:bodyPr>
            <a:normAutofit/>
          </a:bodyPr>
          <a:lstStyle/>
          <a:p>
            <a:r>
              <a:rPr kumimoji="1" lang="en-SG" altLang="ja-JP" sz="4800">
                <a:solidFill>
                  <a:srgbClr val="FFFF00"/>
                </a:solidFill>
              </a:rPr>
              <a:t>The Problem(S)</a:t>
            </a:r>
            <a:endParaRPr kumimoji="1" lang="ja-JP" altLang="en-US" sz="48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32C94-8046-44BC-8A60-CF29830B3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SG" altLang="ja-JP" sz="3600"/>
              <a:t>Game developers always pressed for </a:t>
            </a:r>
            <a:r>
              <a:rPr lang="en-SG" altLang="ja-JP" sz="3600">
                <a:solidFill>
                  <a:srgbClr val="FFFF00"/>
                </a:solidFill>
              </a:rPr>
              <a:t>time</a:t>
            </a:r>
          </a:p>
          <a:p>
            <a:endParaRPr lang="en-SG" altLang="ja-JP" sz="3600"/>
          </a:p>
          <a:p>
            <a:r>
              <a:rPr lang="en-SG" altLang="ja-JP" sz="3600"/>
              <a:t>Game publication is </a:t>
            </a:r>
            <a:r>
              <a:rPr lang="en-SG" altLang="ja-JP" sz="3600">
                <a:solidFill>
                  <a:srgbClr val="FFFF00"/>
                </a:solidFill>
              </a:rPr>
              <a:t>time</a:t>
            </a:r>
            <a:r>
              <a:rPr lang="en-SG" altLang="ja-JP" sz="3600"/>
              <a:t>-sensitive</a:t>
            </a:r>
          </a:p>
          <a:p>
            <a:endParaRPr lang="en-SG" altLang="ja-JP" sz="3600"/>
          </a:p>
          <a:p>
            <a:r>
              <a:rPr lang="en-SG" altLang="ja-JP" sz="3600"/>
              <a:t>Reading reviews is </a:t>
            </a:r>
            <a:r>
              <a:rPr lang="en-SG" altLang="ja-JP" sz="3600">
                <a:solidFill>
                  <a:srgbClr val="FFFF00"/>
                </a:solidFill>
              </a:rPr>
              <a:t>time</a:t>
            </a:r>
            <a:r>
              <a:rPr lang="en-SG" altLang="ja-JP" sz="3600"/>
              <a:t>-consuming</a:t>
            </a:r>
          </a:p>
        </p:txBody>
      </p:sp>
    </p:spTree>
    <p:extLst>
      <p:ext uri="{BB962C8B-B14F-4D97-AF65-F5344CB8AC3E}">
        <p14:creationId xmlns:p14="http://schemas.microsoft.com/office/powerpoint/2010/main" val="13505704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>
                <a:solidFill>
                  <a:srgbClr val="FFFF00"/>
                </a:solidFill>
              </a:rPr>
              <a:t>4. Sentiment Analysis</a:t>
            </a:r>
            <a:endParaRPr kumimoji="1" lang="ja-JP" altLang="en-US" sz="32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432298"/>
          </a:xfrm>
        </p:spPr>
        <p:txBody>
          <a:bodyPr>
            <a:normAutofit/>
          </a:bodyPr>
          <a:lstStyle/>
          <a:p>
            <a:r>
              <a:rPr lang="en-SG" altLang="ja-JP" sz="2600"/>
              <a:t>Pass ORIGINAL text to VADER </a:t>
            </a:r>
            <a:r>
              <a:rPr lang="en-SG" altLang="ja-JP" sz="2600" err="1"/>
              <a:t>SentimentIntensityAnalyzer</a:t>
            </a:r>
            <a:endParaRPr lang="en-SG" altLang="ja-JP" sz="2600"/>
          </a:p>
          <a:p>
            <a:pPr lvl="1"/>
            <a:r>
              <a:rPr lang="en-SG" altLang="ja-JP" sz="2200"/>
              <a:t>Capitalisations and punctuation factor into calculations</a:t>
            </a:r>
          </a:p>
          <a:p>
            <a:pPr lvl="1"/>
            <a:r>
              <a:rPr lang="en-SG" altLang="ja-JP" sz="2200"/>
              <a:t>Take compound score</a:t>
            </a:r>
          </a:p>
          <a:p>
            <a:pPr lvl="1"/>
            <a:endParaRPr lang="en-SG" altLang="ja-JP" sz="2200"/>
          </a:p>
          <a:p>
            <a:r>
              <a:rPr lang="en-SG" altLang="ja-JP" sz="2600"/>
              <a:t>Player-provided score not used</a:t>
            </a:r>
          </a:p>
          <a:p>
            <a:pPr lvl="1"/>
            <a:r>
              <a:rPr lang="en-SG" altLang="ja-JP" sz="2200"/>
              <a:t>Most people have some level of mixed opinion</a:t>
            </a:r>
          </a:p>
          <a:p>
            <a:pPr lvl="1"/>
            <a:r>
              <a:rPr lang="en-SG" altLang="ja-JP" sz="2200"/>
              <a:t>Steam does not allow players to put neutral scores</a:t>
            </a:r>
          </a:p>
          <a:p>
            <a:pPr lvl="1"/>
            <a:endParaRPr lang="en-SG" altLang="ja-JP" sz="22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3772120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>
                <a:solidFill>
                  <a:srgbClr val="FFFF00"/>
                </a:solidFill>
              </a:rPr>
              <a:t>4. Sentiment Analysis</a:t>
            </a:r>
            <a:endParaRPr kumimoji="1" lang="ja-JP" altLang="en-US" sz="32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432298"/>
          </a:xfrm>
        </p:spPr>
        <p:txBody>
          <a:bodyPr>
            <a:normAutofit/>
          </a:bodyPr>
          <a:lstStyle/>
          <a:p>
            <a:r>
              <a:rPr lang="en-SG" altLang="ja-JP" sz="2600"/>
              <a:t>Known issues:</a:t>
            </a:r>
          </a:p>
          <a:p>
            <a:pPr lvl="1"/>
            <a:r>
              <a:rPr lang="en-SG" altLang="ja-JP" sz="2200"/>
              <a:t>VADER tends to give a lot of neutral scores</a:t>
            </a:r>
          </a:p>
          <a:p>
            <a:pPr lvl="1"/>
            <a:r>
              <a:rPr lang="en-SG" altLang="ja-JP" sz="2200"/>
              <a:t>VADER cannot handle sarcasm</a:t>
            </a:r>
          </a:p>
          <a:p>
            <a:pPr lvl="1"/>
            <a:r>
              <a:rPr lang="en-SG" altLang="ja-JP" sz="2200"/>
              <a:t>VADER may read vulgarities used for emphasis as negative when they are in fact positive</a:t>
            </a:r>
          </a:p>
          <a:p>
            <a:pPr lvl="1"/>
            <a:endParaRPr lang="en-SG" altLang="ja-JP" sz="2200"/>
          </a:p>
          <a:p>
            <a:r>
              <a:rPr lang="en-SG" altLang="ja-JP" sz="2600"/>
              <a:t>Must assume most reviewers genuinely want to give feedback</a:t>
            </a:r>
          </a:p>
          <a:p>
            <a:pPr lvl="1"/>
            <a:r>
              <a:rPr lang="en-SG" altLang="ja-JP" sz="2200"/>
              <a:t>Reasonable assumption. Paying players more likely to write useful reviews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7234419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9049068" cy="1478570"/>
          </a:xfrm>
        </p:spPr>
        <p:txBody>
          <a:bodyPr>
            <a:normAutofit/>
          </a:bodyPr>
          <a:lstStyle/>
          <a:p>
            <a:r>
              <a:rPr lang="en-SG" altLang="ja-JP" sz="3200">
                <a:solidFill>
                  <a:srgbClr val="FFFF00"/>
                </a:solidFill>
              </a:rPr>
              <a:t>4. Sentiment Analysis: Dealing with VADER</a:t>
            </a:r>
            <a:endParaRPr kumimoji="1" lang="ja-JP" altLang="en-US" sz="32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432298"/>
          </a:xfrm>
        </p:spPr>
        <p:txBody>
          <a:bodyPr>
            <a:normAutofit/>
          </a:bodyPr>
          <a:lstStyle/>
          <a:p>
            <a:r>
              <a:rPr lang="en-SG" altLang="ja-JP" sz="2600"/>
              <a:t>Keeping neutrals to a minimum:</a:t>
            </a:r>
          </a:p>
          <a:p>
            <a:pPr lvl="1"/>
            <a:r>
              <a:rPr lang="en-SG" altLang="ja-JP" sz="2200"/>
              <a:t>Feed VADER longer text</a:t>
            </a:r>
          </a:p>
          <a:p>
            <a:pPr lvl="1"/>
            <a:r>
              <a:rPr lang="en-SG" altLang="ja-JP" sz="2200"/>
              <a:t>Set tight boundary for neutral: -0.1 &lt; x &lt; 0.1</a:t>
            </a:r>
          </a:p>
          <a:p>
            <a:pPr lvl="1"/>
            <a:endParaRPr lang="en-SG" altLang="ja-JP" sz="2200"/>
          </a:p>
          <a:p>
            <a:r>
              <a:rPr lang="en-SG" altLang="ja-JP" sz="2800"/>
              <a:t>Aggregation issues</a:t>
            </a:r>
          </a:p>
          <a:p>
            <a:pPr lvl="1"/>
            <a:r>
              <a:rPr lang="en-SG" altLang="ja-JP" sz="2400"/>
              <a:t>Reduce complexity by converting all decimals to integers</a:t>
            </a:r>
          </a:p>
          <a:p>
            <a:pPr lvl="1"/>
            <a:r>
              <a:rPr lang="en-SG" altLang="ja-JP" sz="2400"/>
              <a:t>As long as outside neutral boundary, review is </a:t>
            </a:r>
            <a:r>
              <a:rPr lang="en-SG" altLang="ja-JP" sz="2400" err="1"/>
              <a:t>pos</a:t>
            </a:r>
            <a:r>
              <a:rPr lang="en-SG" altLang="ja-JP" sz="2400"/>
              <a:t>/neg</a:t>
            </a:r>
          </a:p>
          <a:p>
            <a:pPr lvl="2"/>
            <a:r>
              <a:rPr lang="en-SG" altLang="ja-JP" sz="2200"/>
              <a:t>Snapshot essentially does not require specific scores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5443543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>
                <a:solidFill>
                  <a:srgbClr val="FFFF00"/>
                </a:solidFill>
              </a:rPr>
              <a:t>4. Sentiment Analysis</a:t>
            </a:r>
            <a:endParaRPr kumimoji="1" lang="ja-JP" altLang="en-US" sz="32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432298"/>
          </a:xfrm>
        </p:spPr>
        <p:txBody>
          <a:bodyPr>
            <a:normAutofit/>
          </a:bodyPr>
          <a:lstStyle/>
          <a:p>
            <a:r>
              <a:rPr lang="en-SG" altLang="ja-JP" sz="2600"/>
              <a:t>4 parsing &amp; aggregation methods explored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altLang="ja-JP" sz="2400"/>
              <a:t>By review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altLang="ja-JP" sz="2400"/>
              <a:t>By sentences – </a:t>
            </a:r>
            <a:r>
              <a:rPr lang="en-SG" altLang="ja-JP" sz="2400" err="1"/>
              <a:t>SpaCy</a:t>
            </a:r>
            <a:endParaRPr lang="en-SG" altLang="ja-JP" sz="2400"/>
          </a:p>
          <a:p>
            <a:pPr marL="914400" lvl="1" indent="-457200">
              <a:buFont typeface="+mj-lt"/>
              <a:buAutoNum type="arabicPeriod"/>
            </a:pPr>
            <a:r>
              <a:rPr lang="en-SG" altLang="ja-JP" sz="2400"/>
              <a:t>By sentence topics within each review – </a:t>
            </a:r>
            <a:r>
              <a:rPr lang="en-SG" altLang="ja-JP" sz="2400" err="1"/>
              <a:t>SpaCy</a:t>
            </a:r>
            <a:endParaRPr lang="en-SG" altLang="ja-JP" sz="2400"/>
          </a:p>
          <a:p>
            <a:pPr marL="914400" lvl="1" indent="-457200">
              <a:buFont typeface="+mj-lt"/>
              <a:buAutoNum type="arabicPeriod"/>
            </a:pPr>
            <a:r>
              <a:rPr lang="en-SG" altLang="ja-JP" sz="2400"/>
              <a:t>By “paragraphs” within each review – </a:t>
            </a:r>
            <a:r>
              <a:rPr lang="en-SG" altLang="ja-JP" sz="2400" err="1"/>
              <a:t>Syntok</a:t>
            </a:r>
            <a:endParaRPr lang="en-SG" altLang="ja-JP" sz="2400"/>
          </a:p>
          <a:p>
            <a:pPr lvl="1"/>
            <a:endParaRPr lang="en-SG" altLang="ja-JP" sz="2400"/>
          </a:p>
          <a:p>
            <a:r>
              <a:rPr lang="en-SG" altLang="ja-JP" sz="2800"/>
              <a:t>Scoring done with VADER for all methods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7622560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>
                <a:solidFill>
                  <a:srgbClr val="FFFF00"/>
                </a:solidFill>
              </a:rPr>
              <a:t>4. Sentiment Analysis</a:t>
            </a:r>
            <a:endParaRPr kumimoji="1" lang="ja-JP" altLang="en-US" sz="32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8250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altLang="ja-JP" sz="2600"/>
              <a:t>1. By Review</a:t>
            </a:r>
          </a:p>
          <a:p>
            <a:r>
              <a:rPr lang="en-SG" altLang="ja-JP" sz="2800"/>
              <a:t>Rationale: Shape of data is consistent with training data</a:t>
            </a:r>
          </a:p>
          <a:p>
            <a:r>
              <a:rPr lang="en-SG" altLang="ja-JP" sz="3200"/>
              <a:t>Method:</a:t>
            </a:r>
          </a:p>
          <a:p>
            <a:pPr lvl="1"/>
            <a:r>
              <a:rPr lang="en-SG" altLang="ja-JP" sz="2400"/>
              <a:t>Identify dominant topic in each document</a:t>
            </a:r>
          </a:p>
          <a:p>
            <a:pPr lvl="1"/>
            <a:r>
              <a:rPr lang="en-SG" altLang="ja-JP" sz="2400"/>
              <a:t>Assign score based on whole document sentiment</a:t>
            </a:r>
          </a:p>
          <a:p>
            <a:r>
              <a:rPr lang="en-SG" altLang="ja-JP" sz="2800"/>
              <a:t>Problems:</a:t>
            </a:r>
          </a:p>
          <a:p>
            <a:pPr lvl="1"/>
            <a:r>
              <a:rPr lang="en-SG" altLang="ja-JP" sz="2400"/>
              <a:t>Data wastage -- long reviews have more than 1 topic!</a:t>
            </a:r>
          </a:p>
          <a:p>
            <a:pPr lvl="1"/>
            <a:r>
              <a:rPr lang="en-SG" altLang="ja-JP" sz="2400"/>
              <a:t>Biased scoring – score is for all text, not just dominant topic text</a:t>
            </a:r>
          </a:p>
          <a:p>
            <a:pPr lvl="1"/>
            <a:endParaRPr lang="en-SG" altLang="ja-JP" sz="2400"/>
          </a:p>
          <a:p>
            <a:pPr lvl="1"/>
            <a:endParaRPr lang="en-SG" altLang="ja-JP" sz="24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4145388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933" y="627436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4. Sentiment Analysis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4460528" cy="45190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SG" altLang="ja-JP" sz="3200"/>
              <a:t>Anatomy of a Review</a:t>
            </a:r>
          </a:p>
          <a:p>
            <a:pPr marL="457200" lvl="1" indent="0">
              <a:buNone/>
            </a:pPr>
            <a:endParaRPr lang="en-SG" altLang="ja-JP" sz="3200"/>
          </a:p>
          <a:p>
            <a:pPr lvl="1"/>
            <a:r>
              <a:rPr lang="en-SG" altLang="ja-JP" sz="3200"/>
              <a:t>Multiple topics</a:t>
            </a:r>
          </a:p>
          <a:p>
            <a:pPr lvl="1"/>
            <a:endParaRPr lang="en-SG" altLang="ja-JP" sz="3200"/>
          </a:p>
          <a:p>
            <a:pPr lvl="1"/>
            <a:r>
              <a:rPr lang="en-SG" altLang="ja-JP" sz="3200"/>
              <a:t>Each topic has its own sentiment</a:t>
            </a:r>
            <a:endParaRPr lang="en-SG" altLang="ja-JP" sz="2400"/>
          </a:p>
          <a:p>
            <a:pPr marL="457200" lvl="1" indent="0">
              <a:buNone/>
            </a:pPr>
            <a:endParaRPr lang="en-SG" altLang="ja-JP" sz="3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39AA7-1239-4A66-961D-34ADF3E53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80"/>
          <a:stretch/>
        </p:blipFill>
        <p:spPr>
          <a:xfrm>
            <a:off x="5535612" y="1758880"/>
            <a:ext cx="4791877" cy="46225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E1A947-BEB9-4386-B793-C7866077CC9B}"/>
              </a:ext>
            </a:extLst>
          </p:cNvPr>
          <p:cNvSpPr/>
          <p:nvPr/>
        </p:nvSpPr>
        <p:spPr>
          <a:xfrm>
            <a:off x="5470851" y="2468880"/>
            <a:ext cx="4853459" cy="34544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C9CFF4-2255-4004-9344-7E0587E50DC9}"/>
              </a:ext>
            </a:extLst>
          </p:cNvPr>
          <p:cNvSpPr txBox="1"/>
          <p:nvPr/>
        </p:nvSpPr>
        <p:spPr>
          <a:xfrm>
            <a:off x="10325900" y="2147669"/>
            <a:ext cx="1580031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SG" altLang="ja-JP"/>
              <a:t>Content &amp;</a:t>
            </a:r>
            <a:r>
              <a:rPr kumimoji="1" lang="ja-JP" altLang="en-US"/>
              <a:t> </a:t>
            </a:r>
            <a:r>
              <a:rPr kumimoji="1" lang="en-SG" altLang="ja-JP"/>
              <a:t>Authenticity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E50269-49A6-499F-8D4D-47AB0BFC07DF}"/>
              </a:ext>
            </a:extLst>
          </p:cNvPr>
          <p:cNvSpPr/>
          <p:nvPr/>
        </p:nvSpPr>
        <p:spPr>
          <a:xfrm>
            <a:off x="5472440" y="2854960"/>
            <a:ext cx="4853460" cy="27330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F60E02-D5AE-42ED-8000-D11CA497BB26}"/>
              </a:ext>
            </a:extLst>
          </p:cNvPr>
          <p:cNvSpPr txBox="1"/>
          <p:nvPr/>
        </p:nvSpPr>
        <p:spPr>
          <a:xfrm>
            <a:off x="10325900" y="2834640"/>
            <a:ext cx="1580031" cy="6463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SG" altLang="ja-JP"/>
              <a:t>Strategic Gameplay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593D7A-6B95-4292-A336-589FE512A35D}"/>
              </a:ext>
            </a:extLst>
          </p:cNvPr>
          <p:cNvSpPr/>
          <p:nvPr/>
        </p:nvSpPr>
        <p:spPr>
          <a:xfrm>
            <a:off x="5470851" y="5735320"/>
            <a:ext cx="4853460" cy="50416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A9758E-C244-4DF3-9040-5CAD3E919B42}"/>
              </a:ext>
            </a:extLst>
          </p:cNvPr>
          <p:cNvSpPr txBox="1"/>
          <p:nvPr/>
        </p:nvSpPr>
        <p:spPr>
          <a:xfrm>
            <a:off x="10325900" y="5735123"/>
            <a:ext cx="1580031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SG" altLang="ja-JP"/>
              <a:t>Tactical Gameplay</a:t>
            </a:r>
          </a:p>
        </p:txBody>
      </p:sp>
    </p:spTree>
    <p:extLst>
      <p:ext uri="{BB962C8B-B14F-4D97-AF65-F5344CB8AC3E}">
        <p14:creationId xmlns:p14="http://schemas.microsoft.com/office/powerpoint/2010/main" val="29329367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933" y="627436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4. Sentiment Analysis – Scoring Reviews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39AA7-1239-4A66-961D-34ADF3E53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80"/>
          <a:stretch/>
        </p:blipFill>
        <p:spPr>
          <a:xfrm>
            <a:off x="689869" y="1730960"/>
            <a:ext cx="4791877" cy="46225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E1A947-BEB9-4386-B793-C7866077CC9B}"/>
              </a:ext>
            </a:extLst>
          </p:cNvPr>
          <p:cNvSpPr/>
          <p:nvPr/>
        </p:nvSpPr>
        <p:spPr>
          <a:xfrm>
            <a:off x="625108" y="2440960"/>
            <a:ext cx="4853459" cy="34544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C9CFF4-2255-4004-9344-7E0587E50DC9}"/>
              </a:ext>
            </a:extLst>
          </p:cNvPr>
          <p:cNvSpPr txBox="1"/>
          <p:nvPr/>
        </p:nvSpPr>
        <p:spPr>
          <a:xfrm>
            <a:off x="5480157" y="2119749"/>
            <a:ext cx="1230099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SG" altLang="ja-JP"/>
              <a:t>Content &amp;</a:t>
            </a:r>
            <a:r>
              <a:rPr kumimoji="1" lang="ja-JP" altLang="en-US"/>
              <a:t> </a:t>
            </a:r>
            <a:r>
              <a:rPr kumimoji="1" lang="en-SG" altLang="ja-JP"/>
              <a:t>Authenticity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E50269-49A6-499F-8D4D-47AB0BFC07DF}"/>
              </a:ext>
            </a:extLst>
          </p:cNvPr>
          <p:cNvSpPr/>
          <p:nvPr/>
        </p:nvSpPr>
        <p:spPr>
          <a:xfrm>
            <a:off x="626697" y="2827040"/>
            <a:ext cx="4853460" cy="6260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F60E02-D5AE-42ED-8000-D11CA497BB26}"/>
              </a:ext>
            </a:extLst>
          </p:cNvPr>
          <p:cNvSpPr txBox="1"/>
          <p:nvPr/>
        </p:nvSpPr>
        <p:spPr>
          <a:xfrm>
            <a:off x="5480157" y="2806720"/>
            <a:ext cx="1230099" cy="6463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SG" altLang="ja-JP"/>
              <a:t>Strategic Gameplay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593D7A-6B95-4292-A336-589FE512A35D}"/>
              </a:ext>
            </a:extLst>
          </p:cNvPr>
          <p:cNvSpPr/>
          <p:nvPr/>
        </p:nvSpPr>
        <p:spPr>
          <a:xfrm>
            <a:off x="625108" y="5707400"/>
            <a:ext cx="4853460" cy="50416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A9758E-C244-4DF3-9040-5CAD3E919B42}"/>
              </a:ext>
            </a:extLst>
          </p:cNvPr>
          <p:cNvSpPr txBox="1"/>
          <p:nvPr/>
        </p:nvSpPr>
        <p:spPr>
          <a:xfrm>
            <a:off x="5480157" y="5707203"/>
            <a:ext cx="1225329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SG" altLang="ja-JP"/>
              <a:t>Tactical Gameplay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C83DA3-894C-4ACD-BBED-C3427355E00F}"/>
              </a:ext>
            </a:extLst>
          </p:cNvPr>
          <p:cNvSpPr/>
          <p:nvPr/>
        </p:nvSpPr>
        <p:spPr>
          <a:xfrm>
            <a:off x="626697" y="3453051"/>
            <a:ext cx="4853460" cy="87918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F90DC9-6863-4307-A519-F4C6316C45F4}"/>
              </a:ext>
            </a:extLst>
          </p:cNvPr>
          <p:cNvSpPr/>
          <p:nvPr/>
        </p:nvSpPr>
        <p:spPr>
          <a:xfrm>
            <a:off x="625107" y="4332237"/>
            <a:ext cx="4853460" cy="123299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84467-FBF0-4C1F-8BBB-EA5C3F0C5F82}"/>
              </a:ext>
            </a:extLst>
          </p:cNvPr>
          <p:cNvSpPr txBox="1"/>
          <p:nvPr/>
        </p:nvSpPr>
        <p:spPr>
          <a:xfrm>
            <a:off x="5480157" y="3665586"/>
            <a:ext cx="1230099" cy="6463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SG" altLang="ja-JP"/>
              <a:t>Strategic Gameplay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35A430-EDF7-45CE-809E-BE56CE81608B}"/>
              </a:ext>
            </a:extLst>
          </p:cNvPr>
          <p:cNvSpPr txBox="1"/>
          <p:nvPr/>
        </p:nvSpPr>
        <p:spPr>
          <a:xfrm>
            <a:off x="5484927" y="4686394"/>
            <a:ext cx="1225329" cy="6463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SG" altLang="ja-JP"/>
              <a:t>Strategic Gameplay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039F1E6-565F-4291-966E-0A90CAFA807C}"/>
              </a:ext>
            </a:extLst>
          </p:cNvPr>
          <p:cNvSpPr/>
          <p:nvPr/>
        </p:nvSpPr>
        <p:spPr>
          <a:xfrm>
            <a:off x="7833907" y="3892645"/>
            <a:ext cx="870474" cy="363974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03FB9F2-B1F3-4C98-83B0-E47C226DD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719990"/>
              </p:ext>
            </p:extLst>
          </p:nvPr>
        </p:nvGraphicFramePr>
        <p:xfrm>
          <a:off x="9062415" y="2730414"/>
          <a:ext cx="2565594" cy="254940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82797">
                  <a:extLst>
                    <a:ext uri="{9D8B030D-6E8A-4147-A177-3AD203B41FA5}">
                      <a16:colId xmlns:a16="http://schemas.microsoft.com/office/drawing/2014/main" val="4188372449"/>
                    </a:ext>
                  </a:extLst>
                </a:gridCol>
                <a:gridCol w="1282797">
                  <a:extLst>
                    <a:ext uri="{9D8B030D-6E8A-4147-A177-3AD203B41FA5}">
                      <a16:colId xmlns:a16="http://schemas.microsoft.com/office/drawing/2014/main" val="2267096513"/>
                    </a:ext>
                  </a:extLst>
                </a:gridCol>
              </a:tblGrid>
              <a:tr h="629168"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Sentiment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7343112"/>
                  </a:ext>
                </a:extLst>
              </a:tr>
              <a:tr h="629168">
                <a:tc>
                  <a:txBody>
                    <a:bodyPr/>
                    <a:lstStyle/>
                    <a:p>
                      <a:r>
                        <a:rPr lang="en-SG"/>
                        <a:t>Content &amp; Authenticity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796174"/>
                  </a:ext>
                </a:extLst>
              </a:tr>
              <a:tr h="629168">
                <a:tc>
                  <a:txBody>
                    <a:bodyPr/>
                    <a:lstStyle/>
                    <a:p>
                      <a:r>
                        <a:rPr lang="en-SG"/>
                        <a:t>Strategic Gameplay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765767"/>
                  </a:ext>
                </a:extLst>
              </a:tr>
              <a:tr h="629168">
                <a:tc>
                  <a:txBody>
                    <a:bodyPr/>
                    <a:lstStyle/>
                    <a:p>
                      <a:r>
                        <a:rPr lang="en-SG"/>
                        <a:t>Tactical Gameplay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7005914"/>
                  </a:ext>
                </a:extLst>
              </a:tr>
            </a:tbl>
          </a:graphicData>
        </a:graphic>
      </p:graphicFrame>
      <p:pic>
        <p:nvPicPr>
          <p:cNvPr id="13" name="Graphic 12" descr="Smiling face with solid fill">
            <a:extLst>
              <a:ext uri="{FF2B5EF4-FFF2-40B4-BE49-F238E27FC236}">
                <a16:creationId xmlns:a16="http://schemas.microsoft.com/office/drawing/2014/main" id="{84A54C4B-42CB-4478-9D76-24BDC4F4D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1906" y="2058035"/>
            <a:ext cx="720352" cy="720352"/>
          </a:xfrm>
          <a:prstGeom prst="rect">
            <a:avLst/>
          </a:prstGeom>
        </p:spPr>
      </p:pic>
      <p:pic>
        <p:nvPicPr>
          <p:cNvPr id="23" name="Graphic 22" descr="Smiling face with solid fill">
            <a:extLst>
              <a:ext uri="{FF2B5EF4-FFF2-40B4-BE49-F238E27FC236}">
                <a16:creationId xmlns:a16="http://schemas.microsoft.com/office/drawing/2014/main" id="{AF14AD67-0758-4679-B9A0-E6B98C0E9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1905" y="2786400"/>
            <a:ext cx="720353" cy="720353"/>
          </a:xfrm>
          <a:prstGeom prst="rect">
            <a:avLst/>
          </a:prstGeom>
        </p:spPr>
      </p:pic>
      <p:pic>
        <p:nvPicPr>
          <p:cNvPr id="24" name="Graphic 23" descr="Smiling face with solid fill">
            <a:extLst>
              <a:ext uri="{FF2B5EF4-FFF2-40B4-BE49-F238E27FC236}">
                <a16:creationId xmlns:a16="http://schemas.microsoft.com/office/drawing/2014/main" id="{B4D19A85-1DBF-402A-BC55-D4FC82970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1905" y="3644942"/>
            <a:ext cx="720353" cy="720353"/>
          </a:xfrm>
          <a:prstGeom prst="rect">
            <a:avLst/>
          </a:prstGeom>
        </p:spPr>
      </p:pic>
      <p:pic>
        <p:nvPicPr>
          <p:cNvPr id="25" name="Graphic 24" descr="Smiling face with solid fill">
            <a:extLst>
              <a:ext uri="{FF2B5EF4-FFF2-40B4-BE49-F238E27FC236}">
                <a16:creationId xmlns:a16="http://schemas.microsoft.com/office/drawing/2014/main" id="{B242299E-FF9D-4041-BBC6-33299B87A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1904" y="4686394"/>
            <a:ext cx="720353" cy="720353"/>
          </a:xfrm>
          <a:prstGeom prst="rect">
            <a:avLst/>
          </a:prstGeom>
        </p:spPr>
      </p:pic>
      <p:pic>
        <p:nvPicPr>
          <p:cNvPr id="26" name="Graphic 25" descr="Smiling face with solid fill">
            <a:extLst>
              <a:ext uri="{FF2B5EF4-FFF2-40B4-BE49-F238E27FC236}">
                <a16:creationId xmlns:a16="http://schemas.microsoft.com/office/drawing/2014/main" id="{0857A076-D240-458D-AD82-65FFC694B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1904" y="5657218"/>
            <a:ext cx="720353" cy="720353"/>
          </a:xfrm>
          <a:prstGeom prst="rect">
            <a:avLst/>
          </a:prstGeom>
        </p:spPr>
      </p:pic>
      <p:pic>
        <p:nvPicPr>
          <p:cNvPr id="27" name="Graphic 26" descr="Smiling face with solid fill">
            <a:extLst>
              <a:ext uri="{FF2B5EF4-FFF2-40B4-BE49-F238E27FC236}">
                <a16:creationId xmlns:a16="http://schemas.microsoft.com/office/drawing/2014/main" id="{EFB1CA2D-73C7-4B4B-9709-CCC6D1F86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50578" y="3321894"/>
            <a:ext cx="720353" cy="720353"/>
          </a:xfrm>
          <a:prstGeom prst="rect">
            <a:avLst/>
          </a:prstGeom>
        </p:spPr>
      </p:pic>
      <p:pic>
        <p:nvPicPr>
          <p:cNvPr id="28" name="Graphic 27" descr="Smiling face with solid fill">
            <a:extLst>
              <a:ext uri="{FF2B5EF4-FFF2-40B4-BE49-F238E27FC236}">
                <a16:creationId xmlns:a16="http://schemas.microsoft.com/office/drawing/2014/main" id="{CF063C84-E99A-4474-9125-EC01720D3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50577" y="3946302"/>
            <a:ext cx="720353" cy="720353"/>
          </a:xfrm>
          <a:prstGeom prst="rect">
            <a:avLst/>
          </a:prstGeom>
        </p:spPr>
      </p:pic>
      <p:pic>
        <p:nvPicPr>
          <p:cNvPr id="29" name="Graphic 28" descr="Smiling face with solid fill">
            <a:extLst>
              <a:ext uri="{FF2B5EF4-FFF2-40B4-BE49-F238E27FC236}">
                <a16:creationId xmlns:a16="http://schemas.microsoft.com/office/drawing/2014/main" id="{A90CDB96-C4DB-46EC-BED7-A180DE211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50577" y="4588556"/>
            <a:ext cx="720353" cy="72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106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933" y="627436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4. Sentiment Analysis – Positive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C9CFF4-2255-4004-9344-7E0587E50DC9}"/>
              </a:ext>
            </a:extLst>
          </p:cNvPr>
          <p:cNvSpPr txBox="1"/>
          <p:nvPr/>
        </p:nvSpPr>
        <p:spPr>
          <a:xfrm>
            <a:off x="1417708" y="2064451"/>
            <a:ext cx="1230099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SG" altLang="ja-JP"/>
              <a:t>Content &amp;</a:t>
            </a:r>
            <a:r>
              <a:rPr kumimoji="1" lang="ja-JP" altLang="en-US"/>
              <a:t> </a:t>
            </a:r>
            <a:r>
              <a:rPr kumimoji="1" lang="en-SG" altLang="ja-JP"/>
              <a:t>Authenticity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F60E02-D5AE-42ED-8000-D11CA497BB26}"/>
              </a:ext>
            </a:extLst>
          </p:cNvPr>
          <p:cNvSpPr txBox="1"/>
          <p:nvPr/>
        </p:nvSpPr>
        <p:spPr>
          <a:xfrm>
            <a:off x="1417708" y="2833709"/>
            <a:ext cx="1230099" cy="6463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SG" altLang="ja-JP"/>
              <a:t>Strategic Gameplay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A9758E-C244-4DF3-9040-5CAD3E919B42}"/>
              </a:ext>
            </a:extLst>
          </p:cNvPr>
          <p:cNvSpPr txBox="1"/>
          <p:nvPr/>
        </p:nvSpPr>
        <p:spPr>
          <a:xfrm>
            <a:off x="1406077" y="5141483"/>
            <a:ext cx="1225329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SG" altLang="ja-JP"/>
              <a:t>Tactical Gameplay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84467-FBF0-4C1F-8BBB-EA5C3F0C5F82}"/>
              </a:ext>
            </a:extLst>
          </p:cNvPr>
          <p:cNvSpPr txBox="1"/>
          <p:nvPr/>
        </p:nvSpPr>
        <p:spPr>
          <a:xfrm>
            <a:off x="1417708" y="3602967"/>
            <a:ext cx="1230099" cy="6463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SG" altLang="ja-JP"/>
              <a:t>Strategic Gameplay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35A430-EDF7-45CE-809E-BE56CE81608B}"/>
              </a:ext>
            </a:extLst>
          </p:cNvPr>
          <p:cNvSpPr txBox="1"/>
          <p:nvPr/>
        </p:nvSpPr>
        <p:spPr>
          <a:xfrm>
            <a:off x="1408287" y="4372225"/>
            <a:ext cx="1225329" cy="6463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SG" altLang="ja-JP"/>
              <a:t>Strategic Gameplay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039F1E6-565F-4291-966E-0A90CAFA807C}"/>
              </a:ext>
            </a:extLst>
          </p:cNvPr>
          <p:cNvSpPr/>
          <p:nvPr/>
        </p:nvSpPr>
        <p:spPr>
          <a:xfrm>
            <a:off x="3987724" y="3652409"/>
            <a:ext cx="2315235" cy="54133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03FB9F2-B1F3-4C98-83B0-E47C226DD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548769"/>
              </p:ext>
            </p:extLst>
          </p:nvPr>
        </p:nvGraphicFramePr>
        <p:xfrm>
          <a:off x="6735069" y="2444446"/>
          <a:ext cx="4465282" cy="295725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32641">
                  <a:extLst>
                    <a:ext uri="{9D8B030D-6E8A-4147-A177-3AD203B41FA5}">
                      <a16:colId xmlns:a16="http://schemas.microsoft.com/office/drawing/2014/main" val="4188372449"/>
                    </a:ext>
                  </a:extLst>
                </a:gridCol>
                <a:gridCol w="2232641">
                  <a:extLst>
                    <a:ext uri="{9D8B030D-6E8A-4147-A177-3AD203B41FA5}">
                      <a16:colId xmlns:a16="http://schemas.microsoft.com/office/drawing/2014/main" val="2267096513"/>
                    </a:ext>
                  </a:extLst>
                </a:gridCol>
              </a:tblGrid>
              <a:tr h="729821"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Sentiment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7343112"/>
                  </a:ext>
                </a:extLst>
              </a:tr>
              <a:tr h="742479">
                <a:tc>
                  <a:txBody>
                    <a:bodyPr/>
                    <a:lstStyle/>
                    <a:p>
                      <a:r>
                        <a:rPr lang="en-SG"/>
                        <a:t>Content &amp; Authenticity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796174"/>
                  </a:ext>
                </a:extLst>
              </a:tr>
              <a:tr h="742479">
                <a:tc>
                  <a:txBody>
                    <a:bodyPr/>
                    <a:lstStyle/>
                    <a:p>
                      <a:r>
                        <a:rPr lang="en-SG"/>
                        <a:t>Strategic Gameplay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765767"/>
                  </a:ext>
                </a:extLst>
              </a:tr>
              <a:tr h="742479">
                <a:tc>
                  <a:txBody>
                    <a:bodyPr/>
                    <a:lstStyle/>
                    <a:p>
                      <a:r>
                        <a:rPr lang="en-SG"/>
                        <a:t>Tactical Gameplay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7005914"/>
                  </a:ext>
                </a:extLst>
              </a:tr>
            </a:tbl>
          </a:graphicData>
        </a:graphic>
      </p:graphicFrame>
      <p:pic>
        <p:nvPicPr>
          <p:cNvPr id="13" name="Graphic 12" descr="Smiling face with solid fill">
            <a:extLst>
              <a:ext uri="{FF2B5EF4-FFF2-40B4-BE49-F238E27FC236}">
                <a16:creationId xmlns:a16="http://schemas.microsoft.com/office/drawing/2014/main" id="{84A54C4B-42CB-4478-9D76-24BDC4F4D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9456" y="2027440"/>
            <a:ext cx="720352" cy="720352"/>
          </a:xfrm>
          <a:prstGeom prst="rect">
            <a:avLst/>
          </a:prstGeom>
        </p:spPr>
      </p:pic>
      <p:pic>
        <p:nvPicPr>
          <p:cNvPr id="23" name="Graphic 22" descr="Smiling face with solid fill">
            <a:extLst>
              <a:ext uri="{FF2B5EF4-FFF2-40B4-BE49-F238E27FC236}">
                <a16:creationId xmlns:a16="http://schemas.microsoft.com/office/drawing/2014/main" id="{AF14AD67-0758-4679-B9A0-E6B98C0E9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5261" y="2795169"/>
            <a:ext cx="720353" cy="720353"/>
          </a:xfrm>
          <a:prstGeom prst="rect">
            <a:avLst/>
          </a:prstGeom>
        </p:spPr>
      </p:pic>
      <p:pic>
        <p:nvPicPr>
          <p:cNvPr id="25" name="Graphic 24" descr="Smiling face with solid fill">
            <a:extLst>
              <a:ext uri="{FF2B5EF4-FFF2-40B4-BE49-F238E27FC236}">
                <a16:creationId xmlns:a16="http://schemas.microsoft.com/office/drawing/2014/main" id="{B242299E-FF9D-4041-BBC6-33299B87A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5261" y="4335213"/>
            <a:ext cx="720353" cy="720353"/>
          </a:xfrm>
          <a:prstGeom prst="rect">
            <a:avLst/>
          </a:prstGeom>
        </p:spPr>
      </p:pic>
      <p:pic>
        <p:nvPicPr>
          <p:cNvPr id="26" name="Graphic 25" descr="Smiling face with solid fill">
            <a:extLst>
              <a:ext uri="{FF2B5EF4-FFF2-40B4-BE49-F238E27FC236}">
                <a16:creationId xmlns:a16="http://schemas.microsoft.com/office/drawing/2014/main" id="{0857A076-D240-458D-AD82-65FFC694B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0061" y="5104471"/>
            <a:ext cx="720353" cy="720353"/>
          </a:xfrm>
          <a:prstGeom prst="rect">
            <a:avLst/>
          </a:prstGeom>
        </p:spPr>
      </p:pic>
      <p:pic>
        <p:nvPicPr>
          <p:cNvPr id="7" name="Graphic 6" descr="Sad face with solid fill">
            <a:extLst>
              <a:ext uri="{FF2B5EF4-FFF2-40B4-BE49-F238E27FC236}">
                <a16:creationId xmlns:a16="http://schemas.microsoft.com/office/drawing/2014/main" id="{282683ED-F335-43EC-B6F4-E5AC2EB76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5260" y="3562899"/>
            <a:ext cx="720354" cy="720354"/>
          </a:xfrm>
          <a:prstGeom prst="rect">
            <a:avLst/>
          </a:prstGeom>
        </p:spPr>
      </p:pic>
      <p:pic>
        <p:nvPicPr>
          <p:cNvPr id="27" name="Graphic 26" descr="Smiling face with solid fill">
            <a:extLst>
              <a:ext uri="{FF2B5EF4-FFF2-40B4-BE49-F238E27FC236}">
                <a16:creationId xmlns:a16="http://schemas.microsoft.com/office/drawing/2014/main" id="{B6AB5A44-0E4C-4A1E-AFF5-B75840139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87368" y="3155345"/>
            <a:ext cx="720353" cy="720353"/>
          </a:xfrm>
          <a:prstGeom prst="rect">
            <a:avLst/>
          </a:prstGeom>
        </p:spPr>
      </p:pic>
      <p:pic>
        <p:nvPicPr>
          <p:cNvPr id="28" name="Graphic 27" descr="Smiling face with solid fill">
            <a:extLst>
              <a:ext uri="{FF2B5EF4-FFF2-40B4-BE49-F238E27FC236}">
                <a16:creationId xmlns:a16="http://schemas.microsoft.com/office/drawing/2014/main" id="{5594A153-83A3-4565-A5B2-9CF6351A5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87368" y="3888974"/>
            <a:ext cx="720353" cy="720353"/>
          </a:xfrm>
          <a:prstGeom prst="rect">
            <a:avLst/>
          </a:prstGeom>
        </p:spPr>
      </p:pic>
      <p:pic>
        <p:nvPicPr>
          <p:cNvPr id="29" name="Graphic 28" descr="Smiling face with solid fill">
            <a:extLst>
              <a:ext uri="{FF2B5EF4-FFF2-40B4-BE49-F238E27FC236}">
                <a16:creationId xmlns:a16="http://schemas.microsoft.com/office/drawing/2014/main" id="{3CCD09A3-9B44-4047-B7CB-58F217599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87368" y="4622603"/>
            <a:ext cx="720353" cy="7203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AD61A2-A2F0-46F1-87BA-B30EF181B2C5}"/>
              </a:ext>
            </a:extLst>
          </p:cNvPr>
          <p:cNvSpPr txBox="1"/>
          <p:nvPr/>
        </p:nvSpPr>
        <p:spPr>
          <a:xfrm>
            <a:off x="7382885" y="5603148"/>
            <a:ext cx="316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/>
              <a:t>It’s all about dominant sentiment!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BE1650-140C-411E-ABF5-88B9346FE818}"/>
              </a:ext>
            </a:extLst>
          </p:cNvPr>
          <p:cNvSpPr txBox="1"/>
          <p:nvPr/>
        </p:nvSpPr>
        <p:spPr>
          <a:xfrm>
            <a:off x="934916" y="2782669"/>
            <a:ext cx="2836753" cy="2321802"/>
          </a:xfrm>
          <a:prstGeom prst="rect">
            <a:avLst/>
          </a:prstGeom>
          <a:noFill/>
          <a:ln w="38100">
            <a:solidFill>
              <a:schemeClr val="tx2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kumimoji="1" lang="en-SG" altLang="ja-JP"/>
          </a:p>
        </p:txBody>
      </p:sp>
    </p:spTree>
    <p:extLst>
      <p:ext uri="{BB962C8B-B14F-4D97-AF65-F5344CB8AC3E}">
        <p14:creationId xmlns:p14="http://schemas.microsoft.com/office/powerpoint/2010/main" val="27505448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933" y="627436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4. Sentiment Analysis – Negative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C9CFF4-2255-4004-9344-7E0587E50DC9}"/>
              </a:ext>
            </a:extLst>
          </p:cNvPr>
          <p:cNvSpPr txBox="1"/>
          <p:nvPr/>
        </p:nvSpPr>
        <p:spPr>
          <a:xfrm>
            <a:off x="1417708" y="2064451"/>
            <a:ext cx="1230099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SG" altLang="ja-JP"/>
              <a:t>Content &amp;</a:t>
            </a:r>
            <a:r>
              <a:rPr kumimoji="1" lang="ja-JP" altLang="en-US"/>
              <a:t> </a:t>
            </a:r>
            <a:r>
              <a:rPr kumimoji="1" lang="en-SG" altLang="ja-JP"/>
              <a:t>Authenticity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F60E02-D5AE-42ED-8000-D11CA497BB26}"/>
              </a:ext>
            </a:extLst>
          </p:cNvPr>
          <p:cNvSpPr txBox="1"/>
          <p:nvPr/>
        </p:nvSpPr>
        <p:spPr>
          <a:xfrm>
            <a:off x="1417708" y="2833709"/>
            <a:ext cx="1230099" cy="6463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SG" altLang="ja-JP"/>
              <a:t>Strategic Gameplay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A9758E-C244-4DF3-9040-5CAD3E919B42}"/>
              </a:ext>
            </a:extLst>
          </p:cNvPr>
          <p:cNvSpPr txBox="1"/>
          <p:nvPr/>
        </p:nvSpPr>
        <p:spPr>
          <a:xfrm>
            <a:off x="1406077" y="5141483"/>
            <a:ext cx="1225329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SG" altLang="ja-JP"/>
              <a:t>Tactical Gameplay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84467-FBF0-4C1F-8BBB-EA5C3F0C5F82}"/>
              </a:ext>
            </a:extLst>
          </p:cNvPr>
          <p:cNvSpPr txBox="1"/>
          <p:nvPr/>
        </p:nvSpPr>
        <p:spPr>
          <a:xfrm>
            <a:off x="1417708" y="3602967"/>
            <a:ext cx="1230099" cy="6463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SG" altLang="ja-JP"/>
              <a:t>Strategic Gameplay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35A430-EDF7-45CE-809E-BE56CE81608B}"/>
              </a:ext>
            </a:extLst>
          </p:cNvPr>
          <p:cNvSpPr txBox="1"/>
          <p:nvPr/>
        </p:nvSpPr>
        <p:spPr>
          <a:xfrm>
            <a:off x="1408287" y="4372225"/>
            <a:ext cx="1225329" cy="6463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SG" altLang="ja-JP"/>
              <a:t>Strategic Gameplay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039F1E6-565F-4291-966E-0A90CAFA807C}"/>
              </a:ext>
            </a:extLst>
          </p:cNvPr>
          <p:cNvSpPr/>
          <p:nvPr/>
        </p:nvSpPr>
        <p:spPr>
          <a:xfrm>
            <a:off x="3987724" y="3652409"/>
            <a:ext cx="2315235" cy="541333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03FB9F2-B1F3-4C98-83B0-E47C226DD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400242"/>
              </p:ext>
            </p:extLst>
          </p:nvPr>
        </p:nvGraphicFramePr>
        <p:xfrm>
          <a:off x="6735069" y="2444446"/>
          <a:ext cx="4465282" cy="295725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32641">
                  <a:extLst>
                    <a:ext uri="{9D8B030D-6E8A-4147-A177-3AD203B41FA5}">
                      <a16:colId xmlns:a16="http://schemas.microsoft.com/office/drawing/2014/main" val="4188372449"/>
                    </a:ext>
                  </a:extLst>
                </a:gridCol>
                <a:gridCol w="2232641">
                  <a:extLst>
                    <a:ext uri="{9D8B030D-6E8A-4147-A177-3AD203B41FA5}">
                      <a16:colId xmlns:a16="http://schemas.microsoft.com/office/drawing/2014/main" val="2267096513"/>
                    </a:ext>
                  </a:extLst>
                </a:gridCol>
              </a:tblGrid>
              <a:tr h="729821"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Sentiment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7343112"/>
                  </a:ext>
                </a:extLst>
              </a:tr>
              <a:tr h="742479">
                <a:tc>
                  <a:txBody>
                    <a:bodyPr/>
                    <a:lstStyle/>
                    <a:p>
                      <a:r>
                        <a:rPr lang="en-SG"/>
                        <a:t>Content &amp; Authenticity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796174"/>
                  </a:ext>
                </a:extLst>
              </a:tr>
              <a:tr h="742479">
                <a:tc>
                  <a:txBody>
                    <a:bodyPr/>
                    <a:lstStyle/>
                    <a:p>
                      <a:r>
                        <a:rPr lang="en-SG"/>
                        <a:t>Strategic Gameplay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765767"/>
                  </a:ext>
                </a:extLst>
              </a:tr>
              <a:tr h="742479">
                <a:tc>
                  <a:txBody>
                    <a:bodyPr/>
                    <a:lstStyle/>
                    <a:p>
                      <a:r>
                        <a:rPr lang="en-SG"/>
                        <a:t>Tactical Gameplay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7005914"/>
                  </a:ext>
                </a:extLst>
              </a:tr>
            </a:tbl>
          </a:graphicData>
        </a:graphic>
      </p:graphicFrame>
      <p:pic>
        <p:nvPicPr>
          <p:cNvPr id="13" name="Graphic 12" descr="Smiling face with solid fill">
            <a:extLst>
              <a:ext uri="{FF2B5EF4-FFF2-40B4-BE49-F238E27FC236}">
                <a16:creationId xmlns:a16="http://schemas.microsoft.com/office/drawing/2014/main" id="{84A54C4B-42CB-4478-9D76-24BDC4F4D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9456" y="2027440"/>
            <a:ext cx="720352" cy="720352"/>
          </a:xfrm>
          <a:prstGeom prst="rect">
            <a:avLst/>
          </a:prstGeom>
        </p:spPr>
      </p:pic>
      <p:pic>
        <p:nvPicPr>
          <p:cNvPr id="23" name="Graphic 22" descr="Smiling face with solid fill">
            <a:extLst>
              <a:ext uri="{FF2B5EF4-FFF2-40B4-BE49-F238E27FC236}">
                <a16:creationId xmlns:a16="http://schemas.microsoft.com/office/drawing/2014/main" id="{AF14AD67-0758-4679-B9A0-E6B98C0E9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5261" y="2795169"/>
            <a:ext cx="720353" cy="720353"/>
          </a:xfrm>
          <a:prstGeom prst="rect">
            <a:avLst/>
          </a:prstGeom>
        </p:spPr>
      </p:pic>
      <p:pic>
        <p:nvPicPr>
          <p:cNvPr id="26" name="Graphic 25" descr="Smiling face with solid fill">
            <a:extLst>
              <a:ext uri="{FF2B5EF4-FFF2-40B4-BE49-F238E27FC236}">
                <a16:creationId xmlns:a16="http://schemas.microsoft.com/office/drawing/2014/main" id="{0857A076-D240-458D-AD82-65FFC694B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0061" y="5104471"/>
            <a:ext cx="720353" cy="720353"/>
          </a:xfrm>
          <a:prstGeom prst="rect">
            <a:avLst/>
          </a:prstGeom>
        </p:spPr>
      </p:pic>
      <p:pic>
        <p:nvPicPr>
          <p:cNvPr id="7" name="Graphic 6" descr="Sad face with solid fill">
            <a:extLst>
              <a:ext uri="{FF2B5EF4-FFF2-40B4-BE49-F238E27FC236}">
                <a16:creationId xmlns:a16="http://schemas.microsoft.com/office/drawing/2014/main" id="{282683ED-F335-43EC-B6F4-E5AC2EB76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5260" y="3562899"/>
            <a:ext cx="720354" cy="720354"/>
          </a:xfrm>
          <a:prstGeom prst="rect">
            <a:avLst/>
          </a:prstGeom>
        </p:spPr>
      </p:pic>
      <p:pic>
        <p:nvPicPr>
          <p:cNvPr id="18" name="Graphic 17" descr="Sad face with solid fill">
            <a:extLst>
              <a:ext uri="{FF2B5EF4-FFF2-40B4-BE49-F238E27FC236}">
                <a16:creationId xmlns:a16="http://schemas.microsoft.com/office/drawing/2014/main" id="{F057942C-DDD1-407C-9F00-583549345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9756" y="4335213"/>
            <a:ext cx="720354" cy="720354"/>
          </a:xfrm>
          <a:prstGeom prst="rect">
            <a:avLst/>
          </a:prstGeom>
        </p:spPr>
      </p:pic>
      <p:pic>
        <p:nvPicPr>
          <p:cNvPr id="19" name="Graphic 18" descr="Sad face with solid fill">
            <a:extLst>
              <a:ext uri="{FF2B5EF4-FFF2-40B4-BE49-F238E27FC236}">
                <a16:creationId xmlns:a16="http://schemas.microsoft.com/office/drawing/2014/main" id="{6BFBAF9A-27F2-4C46-979F-AE5CCD6A5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6527" y="3923076"/>
            <a:ext cx="720354" cy="720354"/>
          </a:xfrm>
          <a:prstGeom prst="rect">
            <a:avLst/>
          </a:prstGeom>
        </p:spPr>
      </p:pic>
      <p:pic>
        <p:nvPicPr>
          <p:cNvPr id="20" name="Graphic 19" descr="Smiling face with solid fill">
            <a:extLst>
              <a:ext uri="{FF2B5EF4-FFF2-40B4-BE49-F238E27FC236}">
                <a16:creationId xmlns:a16="http://schemas.microsoft.com/office/drawing/2014/main" id="{EB439793-28E8-4F01-9507-32251EBAC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6527" y="4700311"/>
            <a:ext cx="720353" cy="720353"/>
          </a:xfrm>
          <a:prstGeom prst="rect">
            <a:avLst/>
          </a:prstGeom>
        </p:spPr>
      </p:pic>
      <p:pic>
        <p:nvPicPr>
          <p:cNvPr id="21" name="Graphic 20" descr="Smiling face with solid fill">
            <a:extLst>
              <a:ext uri="{FF2B5EF4-FFF2-40B4-BE49-F238E27FC236}">
                <a16:creationId xmlns:a16="http://schemas.microsoft.com/office/drawing/2014/main" id="{73BE2838-D21C-4F74-B2AA-5EDAD1159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6526" y="3145842"/>
            <a:ext cx="720353" cy="72035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5B6479-C8B2-478A-A22D-2E8D733D14A6}"/>
              </a:ext>
            </a:extLst>
          </p:cNvPr>
          <p:cNvSpPr txBox="1"/>
          <p:nvPr/>
        </p:nvSpPr>
        <p:spPr>
          <a:xfrm>
            <a:off x="934916" y="2782669"/>
            <a:ext cx="2836753" cy="2321802"/>
          </a:xfrm>
          <a:prstGeom prst="rect">
            <a:avLst/>
          </a:prstGeom>
          <a:noFill/>
          <a:ln w="38100">
            <a:solidFill>
              <a:schemeClr val="tx2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kumimoji="1" lang="en-SG" altLang="ja-JP"/>
          </a:p>
        </p:txBody>
      </p:sp>
    </p:spTree>
    <p:extLst>
      <p:ext uri="{BB962C8B-B14F-4D97-AF65-F5344CB8AC3E}">
        <p14:creationId xmlns:p14="http://schemas.microsoft.com/office/powerpoint/2010/main" val="7553561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933" y="627436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4. Sentiment Analysis – Neutral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F60E02-D5AE-42ED-8000-D11CA497BB26}"/>
              </a:ext>
            </a:extLst>
          </p:cNvPr>
          <p:cNvSpPr txBox="1"/>
          <p:nvPr/>
        </p:nvSpPr>
        <p:spPr>
          <a:xfrm>
            <a:off x="1417708" y="2833709"/>
            <a:ext cx="1230099" cy="6463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SG" altLang="ja-JP"/>
              <a:t>Strategic Gameplay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A9758E-C244-4DF3-9040-5CAD3E919B42}"/>
              </a:ext>
            </a:extLst>
          </p:cNvPr>
          <p:cNvSpPr txBox="1"/>
          <p:nvPr/>
        </p:nvSpPr>
        <p:spPr>
          <a:xfrm>
            <a:off x="1406077" y="5141483"/>
            <a:ext cx="1225329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SG" altLang="ja-JP"/>
              <a:t>Tactical Gameplay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84467-FBF0-4C1F-8BBB-EA5C3F0C5F82}"/>
              </a:ext>
            </a:extLst>
          </p:cNvPr>
          <p:cNvSpPr txBox="1"/>
          <p:nvPr/>
        </p:nvSpPr>
        <p:spPr>
          <a:xfrm>
            <a:off x="1417708" y="3602967"/>
            <a:ext cx="1230099" cy="6463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SG" altLang="ja-JP"/>
              <a:t>Strategic Gameplay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35A430-EDF7-45CE-809E-BE56CE81608B}"/>
              </a:ext>
            </a:extLst>
          </p:cNvPr>
          <p:cNvSpPr txBox="1"/>
          <p:nvPr/>
        </p:nvSpPr>
        <p:spPr>
          <a:xfrm>
            <a:off x="1408287" y="4372225"/>
            <a:ext cx="1225329" cy="6463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SG" altLang="ja-JP"/>
              <a:t>Strategic Gameplay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039F1E6-565F-4291-966E-0A90CAFA807C}"/>
              </a:ext>
            </a:extLst>
          </p:cNvPr>
          <p:cNvSpPr/>
          <p:nvPr/>
        </p:nvSpPr>
        <p:spPr>
          <a:xfrm>
            <a:off x="3987724" y="3652409"/>
            <a:ext cx="2315235" cy="541333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03FB9F2-B1F3-4C98-83B0-E47C226DD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421557"/>
              </p:ext>
            </p:extLst>
          </p:nvPr>
        </p:nvGraphicFramePr>
        <p:xfrm>
          <a:off x="6735069" y="2444446"/>
          <a:ext cx="4465282" cy="221477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32641">
                  <a:extLst>
                    <a:ext uri="{9D8B030D-6E8A-4147-A177-3AD203B41FA5}">
                      <a16:colId xmlns:a16="http://schemas.microsoft.com/office/drawing/2014/main" val="4188372449"/>
                    </a:ext>
                  </a:extLst>
                </a:gridCol>
                <a:gridCol w="2232641">
                  <a:extLst>
                    <a:ext uri="{9D8B030D-6E8A-4147-A177-3AD203B41FA5}">
                      <a16:colId xmlns:a16="http://schemas.microsoft.com/office/drawing/2014/main" val="2267096513"/>
                    </a:ext>
                  </a:extLst>
                </a:gridCol>
              </a:tblGrid>
              <a:tr h="729821"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Sentiment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7343112"/>
                  </a:ext>
                </a:extLst>
              </a:tr>
              <a:tr h="742479">
                <a:tc>
                  <a:txBody>
                    <a:bodyPr/>
                    <a:lstStyle/>
                    <a:p>
                      <a:r>
                        <a:rPr lang="en-SG"/>
                        <a:t>Strategic Gameplay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765767"/>
                  </a:ext>
                </a:extLst>
              </a:tr>
              <a:tr h="742479">
                <a:tc>
                  <a:txBody>
                    <a:bodyPr/>
                    <a:lstStyle/>
                    <a:p>
                      <a:r>
                        <a:rPr lang="en-SG"/>
                        <a:t>Tactical Gameplay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7005914"/>
                  </a:ext>
                </a:extLst>
              </a:tr>
            </a:tbl>
          </a:graphicData>
        </a:graphic>
      </p:graphicFrame>
      <p:pic>
        <p:nvPicPr>
          <p:cNvPr id="13" name="Graphic 12" descr="Smiling face with solid fill">
            <a:extLst>
              <a:ext uri="{FF2B5EF4-FFF2-40B4-BE49-F238E27FC236}">
                <a16:creationId xmlns:a16="http://schemas.microsoft.com/office/drawing/2014/main" id="{84A54C4B-42CB-4478-9D76-24BDC4F4D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9456" y="2027440"/>
            <a:ext cx="720352" cy="720352"/>
          </a:xfrm>
          <a:prstGeom prst="rect">
            <a:avLst/>
          </a:prstGeom>
        </p:spPr>
      </p:pic>
      <p:pic>
        <p:nvPicPr>
          <p:cNvPr id="23" name="Graphic 22" descr="Smiling face with solid fill">
            <a:extLst>
              <a:ext uri="{FF2B5EF4-FFF2-40B4-BE49-F238E27FC236}">
                <a16:creationId xmlns:a16="http://schemas.microsoft.com/office/drawing/2014/main" id="{AF14AD67-0758-4679-B9A0-E6B98C0E9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5261" y="2795169"/>
            <a:ext cx="720353" cy="720353"/>
          </a:xfrm>
          <a:prstGeom prst="rect">
            <a:avLst/>
          </a:prstGeom>
        </p:spPr>
      </p:pic>
      <p:pic>
        <p:nvPicPr>
          <p:cNvPr id="26" name="Graphic 25" descr="Smiling face with solid fill">
            <a:extLst>
              <a:ext uri="{FF2B5EF4-FFF2-40B4-BE49-F238E27FC236}">
                <a16:creationId xmlns:a16="http://schemas.microsoft.com/office/drawing/2014/main" id="{0857A076-D240-458D-AD82-65FFC694B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0061" y="5104471"/>
            <a:ext cx="720353" cy="720353"/>
          </a:xfrm>
          <a:prstGeom prst="rect">
            <a:avLst/>
          </a:prstGeom>
        </p:spPr>
      </p:pic>
      <p:pic>
        <p:nvPicPr>
          <p:cNvPr id="7" name="Graphic 6" descr="Sad face with solid fill">
            <a:extLst>
              <a:ext uri="{FF2B5EF4-FFF2-40B4-BE49-F238E27FC236}">
                <a16:creationId xmlns:a16="http://schemas.microsoft.com/office/drawing/2014/main" id="{282683ED-F335-43EC-B6F4-E5AC2EB76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5260" y="3562899"/>
            <a:ext cx="720354" cy="720354"/>
          </a:xfrm>
          <a:prstGeom prst="rect">
            <a:avLst/>
          </a:prstGeom>
        </p:spPr>
      </p:pic>
      <p:pic>
        <p:nvPicPr>
          <p:cNvPr id="18" name="Graphic 17" descr="Sad face with solid fill">
            <a:extLst>
              <a:ext uri="{FF2B5EF4-FFF2-40B4-BE49-F238E27FC236}">
                <a16:creationId xmlns:a16="http://schemas.microsoft.com/office/drawing/2014/main" id="{F057942C-DDD1-407C-9F00-583549345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9756" y="4335213"/>
            <a:ext cx="720354" cy="720354"/>
          </a:xfrm>
          <a:prstGeom prst="rect">
            <a:avLst/>
          </a:prstGeom>
        </p:spPr>
      </p:pic>
      <p:pic>
        <p:nvPicPr>
          <p:cNvPr id="20" name="Graphic 19" descr="Smiling face with solid fill">
            <a:extLst>
              <a:ext uri="{FF2B5EF4-FFF2-40B4-BE49-F238E27FC236}">
                <a16:creationId xmlns:a16="http://schemas.microsoft.com/office/drawing/2014/main" id="{EB439793-28E8-4F01-9507-32251EBAC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6527" y="3910733"/>
            <a:ext cx="720353" cy="7203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E93848E-B9CF-4022-BE53-13F80AB9DB0E}"/>
              </a:ext>
            </a:extLst>
          </p:cNvPr>
          <p:cNvSpPr txBox="1"/>
          <p:nvPr/>
        </p:nvSpPr>
        <p:spPr>
          <a:xfrm>
            <a:off x="1401307" y="2064450"/>
            <a:ext cx="1230099" cy="6463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SG" altLang="ja-JP"/>
              <a:t>Strategic Gameplay</a:t>
            </a:r>
          </a:p>
        </p:txBody>
      </p:sp>
      <p:pic>
        <p:nvPicPr>
          <p:cNvPr id="4" name="Graphic 3" descr="Neutral face with solid fill">
            <a:extLst>
              <a:ext uri="{FF2B5EF4-FFF2-40B4-BE49-F238E27FC236}">
                <a16:creationId xmlns:a16="http://schemas.microsoft.com/office/drawing/2014/main" id="{BF20F7AF-3898-449E-A6EC-CAAAF20129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6526" y="3162240"/>
            <a:ext cx="720354" cy="7203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8326CF-2A1B-4A2C-B302-3127487CE4ED}"/>
              </a:ext>
            </a:extLst>
          </p:cNvPr>
          <p:cNvSpPr txBox="1"/>
          <p:nvPr/>
        </p:nvSpPr>
        <p:spPr>
          <a:xfrm>
            <a:off x="934916" y="1949107"/>
            <a:ext cx="2824283" cy="3155364"/>
          </a:xfrm>
          <a:prstGeom prst="rect">
            <a:avLst/>
          </a:prstGeom>
          <a:noFill/>
          <a:ln w="38100">
            <a:solidFill>
              <a:schemeClr val="tx2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kumimoji="1" lang="en-SG" altLang="ja-JP"/>
          </a:p>
        </p:txBody>
      </p:sp>
    </p:spTree>
    <p:extLst>
      <p:ext uri="{BB962C8B-B14F-4D97-AF65-F5344CB8AC3E}">
        <p14:creationId xmlns:p14="http://schemas.microsoft.com/office/powerpoint/2010/main" val="1750012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CE32-6846-4C23-96F3-6A26C367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452824" cy="1478570"/>
          </a:xfrm>
        </p:spPr>
        <p:txBody>
          <a:bodyPr>
            <a:normAutofit/>
          </a:bodyPr>
          <a:lstStyle/>
          <a:p>
            <a:r>
              <a:rPr lang="en-SG" altLang="ja-JP">
                <a:solidFill>
                  <a:srgbClr val="FFFF00"/>
                </a:solidFill>
              </a:rPr>
              <a:t>Common (Timeless) Game Design Problems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C5354F-6B71-4C3A-97A8-4AF0E12C59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6861127"/>
              </p:ext>
            </p:extLst>
          </p:nvPr>
        </p:nvGraphicFramePr>
        <p:xfrm>
          <a:off x="538578" y="1357803"/>
          <a:ext cx="11114843" cy="373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915C3E0-455B-4083-BDED-8F6E4D4FEF72}"/>
              </a:ext>
            </a:extLst>
          </p:cNvPr>
          <p:cNvSpPr txBox="1"/>
          <p:nvPr/>
        </p:nvSpPr>
        <p:spPr>
          <a:xfrm>
            <a:off x="1141413" y="4493179"/>
            <a:ext cx="70529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SG" altLang="ja-JP" sz="2400">
                <a:solidFill>
                  <a:srgbClr val="FFFF00"/>
                </a:solidFill>
              </a:rPr>
              <a:t>These problems plague both developers and players!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SG" altLang="ja-JP" sz="2400">
                <a:solidFill>
                  <a:srgbClr val="FFFF00"/>
                </a:solidFill>
              </a:rPr>
              <a:t>Resources are limited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SG" altLang="ja-JP" sz="2400">
                <a:solidFill>
                  <a:srgbClr val="FFFF00"/>
                </a:solidFill>
              </a:rPr>
              <a:t>Prioritisation is key</a:t>
            </a:r>
            <a:endParaRPr kumimoji="1" lang="ja-JP" altLang="en-US" sz="240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052A24-C23F-493C-BAE4-14F44BDB1665}"/>
              </a:ext>
            </a:extLst>
          </p:cNvPr>
          <p:cNvSpPr txBox="1"/>
          <p:nvPr/>
        </p:nvSpPr>
        <p:spPr>
          <a:xfrm>
            <a:off x="8194369" y="5517069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/>
              <a:t>Source:</a:t>
            </a:r>
          </a:p>
          <a:p>
            <a:r>
              <a:rPr kumimoji="1" lang="en-SG" altLang="ja-JP">
                <a:hlinkClick r:id="rId7"/>
              </a:rPr>
              <a:t>“What went wrong? A survey of </a:t>
            </a:r>
            <a:br>
              <a:rPr kumimoji="1" lang="en-SG" altLang="ja-JP">
                <a:hlinkClick r:id="rId7"/>
              </a:rPr>
            </a:br>
            <a:r>
              <a:rPr kumimoji="1" lang="en-SG" altLang="ja-JP">
                <a:hlinkClick r:id="rId7"/>
              </a:rPr>
              <a:t>problems in game development”</a:t>
            </a:r>
          </a:p>
          <a:p>
            <a:pPr algn="ctr"/>
            <a:r>
              <a:rPr kumimoji="1" lang="en-SG" altLang="ja-JP">
                <a:hlinkClick r:id="rId7"/>
              </a:rPr>
              <a:t>(Petrillo, F. et al, 2009)</a:t>
            </a:r>
            <a:endParaRPr kumimoji="1" lang="en-SG" altLang="ja-JP"/>
          </a:p>
        </p:txBody>
      </p:sp>
    </p:spTree>
    <p:extLst>
      <p:ext uri="{BB962C8B-B14F-4D97-AF65-F5344CB8AC3E}">
        <p14:creationId xmlns:p14="http://schemas.microsoft.com/office/powerpoint/2010/main" val="28589922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>
                <a:solidFill>
                  <a:srgbClr val="FFFF00"/>
                </a:solidFill>
              </a:rPr>
              <a:t>4. Sentiment Analysis</a:t>
            </a:r>
            <a:endParaRPr kumimoji="1" lang="ja-JP" altLang="en-US" sz="32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8250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altLang="ja-JP" sz="2600"/>
              <a:t>2. By Sentence (</a:t>
            </a:r>
            <a:r>
              <a:rPr lang="en-SG" altLang="ja-JP" sz="2600" err="1"/>
              <a:t>SpaCy</a:t>
            </a:r>
            <a:r>
              <a:rPr lang="en-SG" altLang="ja-JP" sz="2600"/>
              <a:t>)</a:t>
            </a:r>
          </a:p>
          <a:p>
            <a:r>
              <a:rPr lang="en-SG" altLang="ja-JP" sz="2800"/>
              <a:t>Rationale: Can capture all topics in all documents</a:t>
            </a:r>
            <a:endParaRPr lang="en-SG" altLang="ja-JP" sz="2400"/>
          </a:p>
          <a:p>
            <a:r>
              <a:rPr lang="en-SG" altLang="ja-JP" sz="3200"/>
              <a:t>Method:</a:t>
            </a:r>
          </a:p>
          <a:p>
            <a:pPr lvl="1"/>
            <a:r>
              <a:rPr lang="en-SG" altLang="ja-JP" sz="2400"/>
              <a:t>Tokenise sentences regardless of which review they came from</a:t>
            </a:r>
          </a:p>
          <a:p>
            <a:pPr lvl="1"/>
            <a:r>
              <a:rPr lang="en-SG" altLang="ja-JP" sz="2400"/>
              <a:t>Score all sentences on their dominant topics</a:t>
            </a:r>
          </a:p>
          <a:p>
            <a:r>
              <a:rPr lang="en-SG" altLang="ja-JP" sz="2800"/>
              <a:t>Problems:</a:t>
            </a:r>
          </a:p>
          <a:p>
            <a:pPr lvl="1"/>
            <a:r>
              <a:rPr lang="en-SG" altLang="ja-JP" sz="2400" err="1"/>
              <a:t>SpaCy</a:t>
            </a:r>
            <a:r>
              <a:rPr lang="en-SG" altLang="ja-JP" sz="2400"/>
              <a:t> tokenisation issue. Classification accuracy too low, around 67%</a:t>
            </a:r>
          </a:p>
          <a:p>
            <a:pPr lvl="1"/>
            <a:r>
              <a:rPr lang="en-SG" altLang="ja-JP" sz="2400"/>
              <a:t>No similarity to human way of gathering sentiment from reviews</a:t>
            </a:r>
          </a:p>
          <a:p>
            <a:pPr lvl="1"/>
            <a:endParaRPr lang="en-SG" altLang="ja-JP" sz="24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6257700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>
                <a:solidFill>
                  <a:srgbClr val="FFFF00"/>
                </a:solidFill>
              </a:rPr>
              <a:t>4. Sentiment Analysis</a:t>
            </a:r>
            <a:endParaRPr kumimoji="1" lang="ja-JP" altLang="en-US" sz="32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8250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SG" altLang="ja-JP" sz="2600"/>
              <a:t>3. By Sentence topics per Review (</a:t>
            </a:r>
            <a:r>
              <a:rPr lang="en-SG" altLang="ja-JP" sz="2600" err="1"/>
              <a:t>SpaCy</a:t>
            </a:r>
            <a:r>
              <a:rPr lang="en-SG" altLang="ja-JP" sz="2600"/>
              <a:t>)</a:t>
            </a:r>
          </a:p>
          <a:p>
            <a:r>
              <a:rPr lang="en-SG" altLang="ja-JP" sz="2800"/>
              <a:t>Rationale: Aggregation logic similar to human logic</a:t>
            </a:r>
            <a:endParaRPr lang="en-SG" altLang="ja-JP" sz="2400"/>
          </a:p>
          <a:p>
            <a:r>
              <a:rPr lang="en-SG" altLang="ja-JP" sz="3200"/>
              <a:t>Method:</a:t>
            </a:r>
          </a:p>
          <a:p>
            <a:pPr lvl="1"/>
            <a:r>
              <a:rPr lang="en-SG" altLang="ja-JP" sz="2400"/>
              <a:t>Tokenise sentences, assign review number, identify topics</a:t>
            </a:r>
          </a:p>
          <a:p>
            <a:pPr lvl="1"/>
            <a:r>
              <a:rPr lang="en-SG" altLang="ja-JP" sz="2400"/>
              <a:t>Score all sentences on their dominant topics, aggregate by review, summarise</a:t>
            </a:r>
          </a:p>
          <a:p>
            <a:r>
              <a:rPr lang="en-SG" altLang="ja-JP" sz="2800"/>
              <a:t>Problems:</a:t>
            </a:r>
          </a:p>
          <a:p>
            <a:pPr lvl="1"/>
            <a:r>
              <a:rPr lang="en-SG" altLang="ja-JP" sz="240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SpaCy</a:t>
            </a:r>
            <a:r>
              <a:rPr lang="en-SG" altLang="ja-JP" sz="2400">
                <a:solidFill>
                  <a:schemeClr val="accent3">
                    <a:lumMod val="60000"/>
                    <a:lumOff val="40000"/>
                  </a:schemeClr>
                </a:solidFill>
              </a:rPr>
              <a:t> tokenisation issue remains</a:t>
            </a:r>
          </a:p>
          <a:p>
            <a:pPr lvl="1"/>
            <a:r>
              <a:rPr lang="en-SG" altLang="ja-JP" sz="2400"/>
              <a:t>Results not accurate due to serious tokenisation issue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8521608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>
                <a:solidFill>
                  <a:srgbClr val="FFFF00"/>
                </a:solidFill>
              </a:rPr>
              <a:t>4. Sentiment Analysis</a:t>
            </a:r>
            <a:endParaRPr kumimoji="1" lang="ja-JP" altLang="en-US" sz="32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3" y="1789114"/>
            <a:ext cx="3654426" cy="465137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SG" altLang="ja-JP" sz="2600" err="1">
                <a:solidFill>
                  <a:schemeClr val="accent3">
                    <a:lumMod val="75000"/>
                  </a:schemeClr>
                </a:solidFill>
              </a:rPr>
              <a:t>SpaCy</a:t>
            </a:r>
            <a:r>
              <a:rPr lang="en-SG" altLang="ja-JP" sz="2600">
                <a:solidFill>
                  <a:schemeClr val="accent3">
                    <a:lumMod val="75000"/>
                  </a:schemeClr>
                </a:solidFill>
              </a:rPr>
              <a:t> tokenisation issues</a:t>
            </a:r>
          </a:p>
          <a:p>
            <a:r>
              <a:rPr lang="en-SG" altLang="ja-JP" sz="2600"/>
              <a:t>Most sentences too short; will have 0 or 1 tokens.</a:t>
            </a:r>
          </a:p>
          <a:p>
            <a:r>
              <a:rPr lang="en-SG" altLang="ja-JP" sz="2600"/>
              <a:t>High chance of data wastage &amp; misclassification</a:t>
            </a:r>
          </a:p>
          <a:p>
            <a:r>
              <a:rPr lang="en-SG" altLang="ja-JP" sz="2600"/>
              <a:t>“1.” should not be a sentence</a:t>
            </a:r>
          </a:p>
          <a:p>
            <a:r>
              <a:rPr lang="en-SG" altLang="ja-JP" sz="2600" err="1"/>
              <a:t>SpaCy</a:t>
            </a:r>
            <a:r>
              <a:rPr lang="en-SG" altLang="ja-JP" sz="2600"/>
              <a:t> tokenised this review into 41 such sentences</a:t>
            </a:r>
            <a:endParaRPr lang="en-SG" altLang="ja-JP" sz="2400"/>
          </a:p>
          <a:p>
            <a:pPr lvl="1"/>
            <a:endParaRPr lang="en-SG" altLang="ja-JP" sz="24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48F8F7B-F2E2-4359-9400-BD7F2D79EB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4915219" y="1842474"/>
            <a:ext cx="6887843" cy="492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850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>
                <a:solidFill>
                  <a:srgbClr val="FFFF00"/>
                </a:solidFill>
              </a:rPr>
              <a:t>4. Sentiment Analysis</a:t>
            </a:r>
            <a:endParaRPr kumimoji="1" lang="ja-JP" altLang="en-US" sz="32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8250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altLang="ja-JP" sz="2600"/>
              <a:t>4. By “paragraphs” in reviews (</a:t>
            </a:r>
            <a:r>
              <a:rPr lang="en-SG" altLang="ja-JP" sz="2600" err="1"/>
              <a:t>Syntok</a:t>
            </a:r>
            <a:r>
              <a:rPr lang="en-SG" altLang="ja-JP" sz="2600"/>
              <a:t>)</a:t>
            </a:r>
          </a:p>
          <a:p>
            <a:r>
              <a:rPr lang="en-SG" altLang="ja-JP" sz="2800"/>
              <a:t>Rationale: Minimal data wastage, human-like aggregation logic</a:t>
            </a:r>
            <a:endParaRPr lang="en-SG" altLang="ja-JP" sz="2400"/>
          </a:p>
          <a:p>
            <a:r>
              <a:rPr lang="en-SG" altLang="ja-JP" sz="3200"/>
              <a:t>Method:</a:t>
            </a:r>
          </a:p>
          <a:p>
            <a:pPr lvl="1"/>
            <a:r>
              <a:rPr lang="en-SG" altLang="ja-JP" sz="2400"/>
              <a:t>Tokenise “paragraphs”, assign review number, identify topics</a:t>
            </a:r>
          </a:p>
          <a:p>
            <a:pPr lvl="2"/>
            <a:r>
              <a:rPr lang="en-SG" altLang="ja-JP" sz="2200"/>
              <a:t>Paragraphs actually result from accidental interaction between </a:t>
            </a:r>
            <a:r>
              <a:rPr lang="en-SG" altLang="ja-JP" sz="2200" err="1"/>
              <a:t>Syntok</a:t>
            </a:r>
            <a:r>
              <a:rPr lang="en-SG" altLang="ja-JP" sz="2200"/>
              <a:t> and </a:t>
            </a:r>
            <a:r>
              <a:rPr lang="en-SG" altLang="ja-JP" sz="2200" err="1"/>
              <a:t>expandContractions</a:t>
            </a:r>
            <a:r>
              <a:rPr lang="en-SG" altLang="ja-JP" sz="2200"/>
              <a:t>()</a:t>
            </a:r>
          </a:p>
          <a:p>
            <a:pPr lvl="1"/>
            <a:r>
              <a:rPr lang="en-SG" altLang="ja-JP" sz="2400"/>
              <a:t>Score all “paragraphs” on their dominant topics, aggregate by review, summarise</a:t>
            </a:r>
          </a:p>
          <a:p>
            <a:pPr lvl="1"/>
            <a:endParaRPr lang="en-SG" altLang="ja-JP" sz="24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1385865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9424987" cy="1478570"/>
          </a:xfrm>
        </p:spPr>
        <p:txBody>
          <a:bodyPr>
            <a:normAutofit/>
          </a:bodyPr>
          <a:lstStyle/>
          <a:p>
            <a:r>
              <a:rPr lang="en-SG" altLang="ja-JP" sz="3200">
                <a:solidFill>
                  <a:srgbClr val="FFFF00"/>
                </a:solidFill>
              </a:rPr>
              <a:t>4. Sentiment Analysis – Method 4 advantages (1)</a:t>
            </a:r>
            <a:endParaRPr kumimoji="1" lang="ja-JP" altLang="en-US" sz="32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825046"/>
          </a:xfrm>
        </p:spPr>
        <p:txBody>
          <a:bodyPr>
            <a:normAutofit fontScale="92500" lnSpcReduction="10000"/>
          </a:bodyPr>
          <a:lstStyle/>
          <a:p>
            <a:r>
              <a:rPr lang="en-SG" altLang="ja-JP" sz="2800"/>
              <a:t>Sweet spot between all methods</a:t>
            </a:r>
          </a:p>
          <a:p>
            <a:r>
              <a:rPr lang="en-SG" altLang="ja-JP" sz="2800"/>
              <a:t>Minimised data wastage</a:t>
            </a:r>
          </a:p>
          <a:p>
            <a:pPr lvl="1"/>
            <a:r>
              <a:rPr lang="en-SG" altLang="ja-JP" sz="2400"/>
              <a:t>Long reviews split into paragraphs and coherent sentences</a:t>
            </a:r>
          </a:p>
          <a:p>
            <a:pPr lvl="1"/>
            <a:r>
              <a:rPr lang="en-SG" altLang="ja-JP" sz="2400"/>
              <a:t>Short reviews remain the same or tokenised into coherent sentences</a:t>
            </a:r>
          </a:p>
          <a:p>
            <a:pPr lvl="1"/>
            <a:r>
              <a:rPr lang="en-SG" altLang="ja-JP" sz="2400"/>
              <a:t>Caveat: Working, but not perfect. Needs tweaking</a:t>
            </a:r>
          </a:p>
          <a:p>
            <a:pPr lvl="2"/>
            <a:endParaRPr lang="en-SG" altLang="ja-JP" sz="1800"/>
          </a:p>
          <a:p>
            <a:r>
              <a:rPr lang="en-SG" altLang="ja-JP" sz="2800"/>
              <a:t>Results more accurate</a:t>
            </a:r>
          </a:p>
          <a:p>
            <a:pPr lvl="1"/>
            <a:r>
              <a:rPr lang="en-SG" altLang="ja-JP" sz="2400"/>
              <a:t>Topic model more accurate on paragraphs better than short sentences</a:t>
            </a:r>
          </a:p>
          <a:p>
            <a:pPr lvl="1"/>
            <a:endParaRPr lang="en-SG" altLang="ja-JP" sz="2400"/>
          </a:p>
          <a:p>
            <a:r>
              <a:rPr lang="en-SG" altLang="ja-JP"/>
              <a:t>More human aggregation logic</a:t>
            </a:r>
          </a:p>
          <a:p>
            <a:endParaRPr lang="en-SG" altLang="ja-JP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075022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032" y="209161"/>
            <a:ext cx="9424987" cy="1478570"/>
          </a:xfrm>
        </p:spPr>
        <p:txBody>
          <a:bodyPr>
            <a:normAutofit/>
          </a:bodyPr>
          <a:lstStyle/>
          <a:p>
            <a:r>
              <a:rPr lang="en-SG" altLang="ja-JP" sz="3200">
                <a:solidFill>
                  <a:srgbClr val="FFFF00"/>
                </a:solidFill>
              </a:rPr>
              <a:t>4. Sentiment Analysis – Aggregation</a:t>
            </a:r>
            <a:endParaRPr kumimoji="1" lang="ja-JP" altLang="en-US" sz="3200">
              <a:solidFill>
                <a:srgbClr val="FFFF0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1" name="Graphic 40" descr="Document">
            <a:extLst>
              <a:ext uri="{FF2B5EF4-FFF2-40B4-BE49-F238E27FC236}">
                <a16:creationId xmlns:a16="http://schemas.microsoft.com/office/drawing/2014/main" id="{C9CA7FF8-F0D9-48F3-8C94-2F41CA988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895" y="2553956"/>
            <a:ext cx="1240715" cy="124071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29FD955-145D-4D4C-919D-307D436A618F}"/>
              </a:ext>
            </a:extLst>
          </p:cNvPr>
          <p:cNvSpPr txBox="1"/>
          <p:nvPr/>
        </p:nvSpPr>
        <p:spPr>
          <a:xfrm>
            <a:off x="807219" y="3772595"/>
            <a:ext cx="11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/>
              <a:t>Review 1</a:t>
            </a:r>
            <a:endParaRPr kumimoji="1" lang="ja-JP" alt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C0F4623-0027-4E01-8C35-2B1D9AD9581A}"/>
              </a:ext>
            </a:extLst>
          </p:cNvPr>
          <p:cNvSpPr/>
          <p:nvPr/>
        </p:nvSpPr>
        <p:spPr>
          <a:xfrm>
            <a:off x="2008542" y="3042063"/>
            <a:ext cx="595424" cy="404037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3B52F6BC-5FE6-4F5B-81C1-4D47B75DA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388362"/>
              </p:ext>
            </p:extLst>
          </p:nvPr>
        </p:nvGraphicFramePr>
        <p:xfrm>
          <a:off x="2788390" y="2032579"/>
          <a:ext cx="2753766" cy="236749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74352">
                  <a:extLst>
                    <a:ext uri="{9D8B030D-6E8A-4147-A177-3AD203B41FA5}">
                      <a16:colId xmlns:a16="http://schemas.microsoft.com/office/drawing/2014/main" val="2785782091"/>
                    </a:ext>
                  </a:extLst>
                </a:gridCol>
                <a:gridCol w="879414">
                  <a:extLst>
                    <a:ext uri="{9D8B030D-6E8A-4147-A177-3AD203B41FA5}">
                      <a16:colId xmlns:a16="http://schemas.microsoft.com/office/drawing/2014/main" val="1296056369"/>
                    </a:ext>
                  </a:extLst>
                </a:gridCol>
              </a:tblGrid>
              <a:tr h="423405">
                <a:tc>
                  <a:txBody>
                    <a:bodyPr/>
                    <a:lstStyle/>
                    <a:p>
                      <a:r>
                        <a:rPr kumimoji="1" lang="en-SG" altLang="ja-JP"/>
                        <a:t>Topics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err="1"/>
                        <a:t>Sntmt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91561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/>
                        <a:t>Content &amp; Auth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err="1"/>
                        <a:t>Pos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315901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/>
                        <a:t>Characters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Neutral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07878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/>
                        <a:t>Strategic </a:t>
                      </a:r>
                      <a:r>
                        <a:rPr kumimoji="1" lang="en-SG" altLang="ja-JP" err="1"/>
                        <a:t>Gmply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Neg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6083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/>
                        <a:t>Tactical </a:t>
                      </a:r>
                      <a:r>
                        <a:rPr kumimoji="1" lang="en-SG" altLang="ja-JP" err="1"/>
                        <a:t>Gmply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err="1"/>
                        <a:t>Pos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04985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/>
                        <a:t>UX/UI, Perf, </a:t>
                      </a:r>
                      <a:r>
                        <a:rPr kumimoji="1" lang="en-SG" altLang="ja-JP" err="1"/>
                        <a:t>Stblty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err="1"/>
                        <a:t>Pos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33322"/>
                  </a:ext>
                </a:extLst>
              </a:tr>
            </a:tbl>
          </a:graphicData>
        </a:graphic>
      </p:graphicFrame>
      <p:sp>
        <p:nvSpPr>
          <p:cNvPr id="47" name="Arrow: Right 46">
            <a:extLst>
              <a:ext uri="{FF2B5EF4-FFF2-40B4-BE49-F238E27FC236}">
                <a16:creationId xmlns:a16="http://schemas.microsoft.com/office/drawing/2014/main" id="{0D1CA587-7DDC-4B69-9391-18CF8E1316DA}"/>
              </a:ext>
            </a:extLst>
          </p:cNvPr>
          <p:cNvSpPr/>
          <p:nvPr/>
        </p:nvSpPr>
        <p:spPr>
          <a:xfrm rot="18853315">
            <a:off x="5632234" y="4816970"/>
            <a:ext cx="595424" cy="404037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11375E1-EA20-4CF2-BB08-8B40FD7E3FBE}"/>
              </a:ext>
            </a:extLst>
          </p:cNvPr>
          <p:cNvSpPr txBox="1"/>
          <p:nvPr/>
        </p:nvSpPr>
        <p:spPr>
          <a:xfrm>
            <a:off x="2339754" y="1545899"/>
            <a:ext cx="3651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/>
              <a:t>Topic Sentiment Score for Review</a:t>
            </a:r>
            <a:endParaRPr kumimoji="1" lang="ja-JP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7B8D44-257D-43BC-8EE0-43F7002C407E}"/>
              </a:ext>
            </a:extLst>
          </p:cNvPr>
          <p:cNvSpPr txBox="1"/>
          <p:nvPr/>
        </p:nvSpPr>
        <p:spPr>
          <a:xfrm>
            <a:off x="8246913" y="1958777"/>
            <a:ext cx="3427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/>
              <a:t>Aggregate for whole dataset</a:t>
            </a:r>
            <a:endParaRPr kumimoji="1" lang="ja-JP" alt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F7091F05-A283-4AFE-BFAD-A24B773DBF3C}"/>
              </a:ext>
            </a:extLst>
          </p:cNvPr>
          <p:cNvSpPr/>
          <p:nvPr/>
        </p:nvSpPr>
        <p:spPr>
          <a:xfrm rot="2492508">
            <a:off x="5626158" y="3320932"/>
            <a:ext cx="595424" cy="404037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5" name="Graphic 54" descr="Document">
            <a:extLst>
              <a:ext uri="{FF2B5EF4-FFF2-40B4-BE49-F238E27FC236}">
                <a16:creationId xmlns:a16="http://schemas.microsoft.com/office/drawing/2014/main" id="{03B47B63-7D1D-4F06-8D8E-1C59CFA06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216" y="4664739"/>
            <a:ext cx="1240715" cy="124071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EC1E828-2CF4-4066-A693-6C7F109A4F5B}"/>
              </a:ext>
            </a:extLst>
          </p:cNvPr>
          <p:cNvSpPr txBox="1"/>
          <p:nvPr/>
        </p:nvSpPr>
        <p:spPr>
          <a:xfrm>
            <a:off x="815174" y="5873849"/>
            <a:ext cx="1111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/>
              <a:t>Last Review</a:t>
            </a:r>
            <a:endParaRPr kumimoji="1" lang="ja-JP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867263-9877-46B7-8566-8BE72C556722}"/>
              </a:ext>
            </a:extLst>
          </p:cNvPr>
          <p:cNvSpPr txBox="1"/>
          <p:nvPr/>
        </p:nvSpPr>
        <p:spPr>
          <a:xfrm>
            <a:off x="756690" y="4019596"/>
            <a:ext cx="111116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>
                <a:solidFill>
                  <a:schemeClr val="tx2">
                    <a:lumMod val="75000"/>
                  </a:schemeClr>
                </a:solidFill>
              </a:rPr>
              <a:t>…</a:t>
            </a:r>
            <a:endParaRPr kumimoji="1" lang="ja-JP" altLang="en-US" sz="32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99239483-B0F3-4C62-B8BA-0262266E19A1}"/>
              </a:ext>
            </a:extLst>
          </p:cNvPr>
          <p:cNvSpPr/>
          <p:nvPr/>
        </p:nvSpPr>
        <p:spPr>
          <a:xfrm>
            <a:off x="2042272" y="5124361"/>
            <a:ext cx="595424" cy="404037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A2AB8F31-25D3-4759-83E5-EA1E565DF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490118"/>
              </p:ext>
            </p:extLst>
          </p:nvPr>
        </p:nvGraphicFramePr>
        <p:xfrm>
          <a:off x="2788390" y="4593824"/>
          <a:ext cx="2753766" cy="127021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74352">
                  <a:extLst>
                    <a:ext uri="{9D8B030D-6E8A-4147-A177-3AD203B41FA5}">
                      <a16:colId xmlns:a16="http://schemas.microsoft.com/office/drawing/2014/main" val="2785782091"/>
                    </a:ext>
                  </a:extLst>
                </a:gridCol>
                <a:gridCol w="879414">
                  <a:extLst>
                    <a:ext uri="{9D8B030D-6E8A-4147-A177-3AD203B41FA5}">
                      <a16:colId xmlns:a16="http://schemas.microsoft.com/office/drawing/2014/main" val="1296056369"/>
                    </a:ext>
                  </a:extLst>
                </a:gridCol>
              </a:tblGrid>
              <a:tr h="423405">
                <a:tc>
                  <a:txBody>
                    <a:bodyPr/>
                    <a:lstStyle/>
                    <a:p>
                      <a:r>
                        <a:rPr kumimoji="1" lang="en-SG" altLang="ja-JP"/>
                        <a:t>Topics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err="1"/>
                        <a:t>Sntmt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915613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/>
                        <a:t>Characters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err="1"/>
                        <a:t>Pos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07878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/>
                        <a:t>Strategic </a:t>
                      </a:r>
                      <a:r>
                        <a:rPr kumimoji="1" lang="en-SG" altLang="ja-JP" err="1"/>
                        <a:t>Gmply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err="1"/>
                        <a:t>Pos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60833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51EC639F-31C0-4A78-869A-D80DCEE12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072417"/>
              </p:ext>
            </p:extLst>
          </p:nvPr>
        </p:nvGraphicFramePr>
        <p:xfrm>
          <a:off x="6346936" y="2328109"/>
          <a:ext cx="5334613" cy="3422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9384">
                  <a:extLst>
                    <a:ext uri="{9D8B030D-6E8A-4147-A177-3AD203B41FA5}">
                      <a16:colId xmlns:a16="http://schemas.microsoft.com/office/drawing/2014/main" val="2785782091"/>
                    </a:ext>
                  </a:extLst>
                </a:gridCol>
                <a:gridCol w="1061743">
                  <a:extLst>
                    <a:ext uri="{9D8B030D-6E8A-4147-A177-3AD203B41FA5}">
                      <a16:colId xmlns:a16="http://schemas.microsoft.com/office/drawing/2014/main" val="1296056369"/>
                    </a:ext>
                  </a:extLst>
                </a:gridCol>
                <a:gridCol w="1201785">
                  <a:extLst>
                    <a:ext uri="{9D8B030D-6E8A-4147-A177-3AD203B41FA5}">
                      <a16:colId xmlns:a16="http://schemas.microsoft.com/office/drawing/2014/main" val="326721221"/>
                    </a:ext>
                  </a:extLst>
                </a:gridCol>
                <a:gridCol w="921701">
                  <a:extLst>
                    <a:ext uri="{9D8B030D-6E8A-4147-A177-3AD203B41FA5}">
                      <a16:colId xmlns:a16="http://schemas.microsoft.com/office/drawing/2014/main" val="2929619213"/>
                    </a:ext>
                  </a:extLst>
                </a:gridCol>
              </a:tblGrid>
              <a:tr h="579086">
                <a:tc>
                  <a:txBody>
                    <a:bodyPr/>
                    <a:lstStyle/>
                    <a:p>
                      <a:r>
                        <a:rPr kumimoji="1" lang="en-SG" altLang="ja-JP"/>
                        <a:t>Topics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err="1"/>
                        <a:t>Pos</a:t>
                      </a:r>
                      <a:r>
                        <a:rPr kumimoji="1" lang="en-SG" altLang="ja-JP"/>
                        <a:t> %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Neutral %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Neg %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915613"/>
                  </a:ext>
                </a:extLst>
              </a:tr>
              <a:tr h="579086">
                <a:tc>
                  <a:txBody>
                    <a:bodyPr/>
                    <a:lstStyle/>
                    <a:p>
                      <a:r>
                        <a:rPr kumimoji="1" lang="en-SG" altLang="ja-JP"/>
                        <a:t>Content &amp; Authenticity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73.8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10.1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16.1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315901"/>
                  </a:ext>
                </a:extLst>
              </a:tr>
              <a:tr h="405360">
                <a:tc>
                  <a:txBody>
                    <a:bodyPr/>
                    <a:lstStyle/>
                    <a:p>
                      <a:r>
                        <a:rPr kumimoji="1" lang="en-SG" altLang="ja-JP"/>
                        <a:t>Characters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59.7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16.0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24.3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07878"/>
                  </a:ext>
                </a:extLst>
              </a:tr>
              <a:tr h="579086">
                <a:tc>
                  <a:txBody>
                    <a:bodyPr/>
                    <a:lstStyle/>
                    <a:p>
                      <a:r>
                        <a:rPr kumimoji="1" lang="en-SG" altLang="ja-JP"/>
                        <a:t>Strategic Gameplay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55.1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11.9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33.0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60833"/>
                  </a:ext>
                </a:extLst>
              </a:tr>
              <a:tr h="579086">
                <a:tc>
                  <a:txBody>
                    <a:bodyPr/>
                    <a:lstStyle/>
                    <a:p>
                      <a:r>
                        <a:rPr kumimoji="1" lang="en-SG" altLang="ja-JP"/>
                        <a:t>Tactical Gameplay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72.6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8.9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18.6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049853"/>
                  </a:ext>
                </a:extLst>
              </a:tr>
              <a:tr h="579086">
                <a:tc>
                  <a:txBody>
                    <a:bodyPr/>
                    <a:lstStyle/>
                    <a:p>
                      <a:r>
                        <a:rPr kumimoji="1" lang="en-SG" altLang="ja-JP"/>
                        <a:t>UX/UI, Performance, Stability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63.4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12.6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/>
                        <a:t>24.0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33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0875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ja-JP" sz="4000">
                <a:solidFill>
                  <a:srgbClr val="FFFF00"/>
                </a:solidFill>
              </a:rPr>
              <a:t>5. SteamVox Snapshots (1)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B8C326-88F9-4406-B77A-3D093A689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88431A-CB49-49B3-A297-F63C44597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2" t="947"/>
          <a:stretch/>
        </p:blipFill>
        <p:spPr>
          <a:xfrm>
            <a:off x="1141412" y="1765004"/>
            <a:ext cx="10048874" cy="428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054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ja-JP" sz="4000">
                <a:solidFill>
                  <a:srgbClr val="FFFF00"/>
                </a:solidFill>
              </a:rPr>
              <a:t>5. SteamVox Snapshots (2)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B8C326-88F9-4406-B77A-3D093A689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A4400A-D75A-4308-93A2-865854D5DA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" t="1210" b="1934"/>
          <a:stretch/>
        </p:blipFill>
        <p:spPr>
          <a:xfrm>
            <a:off x="1139660" y="1743740"/>
            <a:ext cx="10079628" cy="425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545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5. SteamVox </a:t>
            </a:r>
            <a:r>
              <a:rPr kumimoji="1" lang="en-SG" altLang="ja-JP" sz="4000">
                <a:solidFill>
                  <a:srgbClr val="FFFF00"/>
                </a:solidFill>
              </a:rPr>
              <a:t>Snapshots (3)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B8C326-88F9-4406-B77A-3D093A689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EEDFE-E382-4F97-B6B3-E54C42C8D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3" t="731"/>
          <a:stretch/>
        </p:blipFill>
        <p:spPr>
          <a:xfrm>
            <a:off x="1105788" y="1765000"/>
            <a:ext cx="10292759" cy="427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580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5. SteamVox </a:t>
            </a:r>
            <a:r>
              <a:rPr kumimoji="1" lang="en-SG" altLang="ja-JP" sz="4000">
                <a:solidFill>
                  <a:srgbClr val="FFFF00"/>
                </a:solidFill>
              </a:rPr>
              <a:t>Snapshots (4)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97589-2779-4FE6-BEDD-1B0C1CC2B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08" y="1688253"/>
            <a:ext cx="8110205" cy="49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79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 descr="Speech">
            <a:extLst>
              <a:ext uri="{FF2B5EF4-FFF2-40B4-BE49-F238E27FC236}">
                <a16:creationId xmlns:a16="http://schemas.microsoft.com/office/drawing/2014/main" id="{B3AAAE63-CFA1-44B3-BFEF-72704FD9B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575236" y="2912710"/>
            <a:ext cx="3048672" cy="2059786"/>
          </a:xfrm>
          <a:prstGeom prst="rect">
            <a:avLst/>
          </a:prstGeom>
        </p:spPr>
      </p:pic>
      <p:pic>
        <p:nvPicPr>
          <p:cNvPr id="32" name="Graphic 31" descr="Fire">
            <a:extLst>
              <a:ext uri="{FF2B5EF4-FFF2-40B4-BE49-F238E27FC236}">
                <a16:creationId xmlns:a16="http://schemas.microsoft.com/office/drawing/2014/main" id="{211AFB93-E5A8-4CB3-B800-B424E9EB1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5044" y="3758467"/>
            <a:ext cx="2130140" cy="21301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A8CE32-6846-4C23-96F3-6A26C367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191605" cy="1478570"/>
          </a:xfrm>
        </p:spPr>
        <p:txBody>
          <a:bodyPr>
            <a:normAutofit/>
          </a:bodyPr>
          <a:lstStyle/>
          <a:p>
            <a:r>
              <a:rPr kumimoji="1" lang="en-SG" altLang="ja-JP" sz="4800">
                <a:solidFill>
                  <a:srgbClr val="FFFF00"/>
                </a:solidFill>
              </a:rPr>
              <a:t>VIDEO GAMES: A TOUGH BUSINESS</a:t>
            </a:r>
            <a:endParaRPr kumimoji="1" lang="ja-JP" altLang="en-US" sz="48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32C94-8046-44BC-8A60-CF29830B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589" y="1887980"/>
            <a:ext cx="9905999" cy="3541714"/>
          </a:xfrm>
        </p:spPr>
        <p:txBody>
          <a:bodyPr>
            <a:normAutofit/>
          </a:bodyPr>
          <a:lstStyle/>
          <a:p>
            <a:r>
              <a:rPr lang="en-SG" altLang="ja-JP" sz="3600"/>
              <a:t>Game publication and sales are </a:t>
            </a:r>
            <a:r>
              <a:rPr lang="en-SG" altLang="ja-JP" sz="3600">
                <a:solidFill>
                  <a:srgbClr val="FFFF00"/>
                </a:solidFill>
              </a:rPr>
              <a:t>time-sensitive</a:t>
            </a:r>
          </a:p>
        </p:txBody>
      </p:sp>
      <p:pic>
        <p:nvPicPr>
          <p:cNvPr id="11" name="Graphic 10" descr="Smiling face with solid fill">
            <a:extLst>
              <a:ext uri="{FF2B5EF4-FFF2-40B4-BE49-F238E27FC236}">
                <a16:creationId xmlns:a16="http://schemas.microsoft.com/office/drawing/2014/main" id="{4C753541-BDB5-4141-86CC-39F607D7C1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24564" y="2744437"/>
            <a:ext cx="914400" cy="914400"/>
          </a:xfrm>
          <a:prstGeom prst="rect">
            <a:avLst/>
          </a:prstGeom>
        </p:spPr>
      </p:pic>
      <p:pic>
        <p:nvPicPr>
          <p:cNvPr id="13" name="Graphic 12" descr="Neutral face with solid fill">
            <a:extLst>
              <a:ext uri="{FF2B5EF4-FFF2-40B4-BE49-F238E27FC236}">
                <a16:creationId xmlns:a16="http://schemas.microsoft.com/office/drawing/2014/main" id="{A3F7FA32-21D1-4637-9A27-AC86A2781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18939" y="3201637"/>
            <a:ext cx="914400" cy="914400"/>
          </a:xfrm>
          <a:prstGeom prst="rect">
            <a:avLst/>
          </a:prstGeom>
        </p:spPr>
      </p:pic>
      <p:pic>
        <p:nvPicPr>
          <p:cNvPr id="15" name="Graphic 14" descr="Confused face with solid fill">
            <a:extLst>
              <a:ext uri="{FF2B5EF4-FFF2-40B4-BE49-F238E27FC236}">
                <a16:creationId xmlns:a16="http://schemas.microsoft.com/office/drawing/2014/main" id="{7C3F98C1-4C5F-49EC-86EC-123979ABE3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13314" y="3563144"/>
            <a:ext cx="914400" cy="914400"/>
          </a:xfrm>
          <a:prstGeom prst="rect">
            <a:avLst/>
          </a:prstGeom>
        </p:spPr>
      </p:pic>
      <p:pic>
        <p:nvPicPr>
          <p:cNvPr id="17" name="Graphic 16" descr="Sad face with solid fill">
            <a:extLst>
              <a:ext uri="{FF2B5EF4-FFF2-40B4-BE49-F238E27FC236}">
                <a16:creationId xmlns:a16="http://schemas.microsoft.com/office/drawing/2014/main" id="{D93706FC-E298-4772-A176-855D2FF949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4734" y="4035141"/>
            <a:ext cx="914400" cy="914400"/>
          </a:xfrm>
          <a:prstGeom prst="rect">
            <a:avLst/>
          </a:prstGeom>
        </p:spPr>
      </p:pic>
      <p:pic>
        <p:nvPicPr>
          <p:cNvPr id="19" name="Graphic 18" descr="Angry face with solid fill">
            <a:extLst>
              <a:ext uri="{FF2B5EF4-FFF2-40B4-BE49-F238E27FC236}">
                <a16:creationId xmlns:a16="http://schemas.microsoft.com/office/drawing/2014/main" id="{63988746-B0FC-448B-9A55-A95CC471FB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02064" y="4477544"/>
            <a:ext cx="914400" cy="9144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4FBD58-FE34-4A33-8566-FBB95C99953B}"/>
              </a:ext>
            </a:extLst>
          </p:cNvPr>
          <p:cNvCxnSpPr/>
          <p:nvPr/>
        </p:nvCxnSpPr>
        <p:spPr>
          <a:xfrm>
            <a:off x="1724564" y="5888607"/>
            <a:ext cx="830651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31E0097-E42D-40D2-8D9D-A040BCEE8BBF}"/>
              </a:ext>
            </a:extLst>
          </p:cNvPr>
          <p:cNvSpPr txBox="1"/>
          <p:nvPr/>
        </p:nvSpPr>
        <p:spPr>
          <a:xfrm>
            <a:off x="9053917" y="6054816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sz="2800">
                <a:solidFill>
                  <a:srgbClr val="FFFF00"/>
                </a:solidFill>
              </a:rPr>
              <a:t>Time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pic>
        <p:nvPicPr>
          <p:cNvPr id="26" name="Graphic 25" descr="Dollar">
            <a:extLst>
              <a:ext uri="{FF2B5EF4-FFF2-40B4-BE49-F238E27FC236}">
                <a16:creationId xmlns:a16="http://schemas.microsoft.com/office/drawing/2014/main" id="{A0B5608D-3BD7-4D5B-9777-7D7C2FEE73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03360" y="3658837"/>
            <a:ext cx="2156807" cy="2156807"/>
          </a:xfrm>
          <a:prstGeom prst="rect">
            <a:avLst/>
          </a:prstGeom>
        </p:spPr>
      </p:pic>
      <p:pic>
        <p:nvPicPr>
          <p:cNvPr id="27" name="Graphic 26" descr="Dollar">
            <a:extLst>
              <a:ext uri="{FF2B5EF4-FFF2-40B4-BE49-F238E27FC236}">
                <a16:creationId xmlns:a16="http://schemas.microsoft.com/office/drawing/2014/main" id="{D365D665-E327-45F0-B01B-9E7877AACD8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19310" y="4506515"/>
            <a:ext cx="1313657" cy="1313657"/>
          </a:xfrm>
          <a:prstGeom prst="rect">
            <a:avLst/>
          </a:prstGeom>
        </p:spPr>
      </p:pic>
      <p:pic>
        <p:nvPicPr>
          <p:cNvPr id="28" name="Graphic 27" descr="Dollar">
            <a:extLst>
              <a:ext uri="{FF2B5EF4-FFF2-40B4-BE49-F238E27FC236}">
                <a16:creationId xmlns:a16="http://schemas.microsoft.com/office/drawing/2014/main" id="{F532971E-7EAA-4605-8B18-F01584E630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78739" y="4905772"/>
            <a:ext cx="914400" cy="914400"/>
          </a:xfrm>
          <a:prstGeom prst="rect">
            <a:avLst/>
          </a:prstGeom>
        </p:spPr>
      </p:pic>
      <p:pic>
        <p:nvPicPr>
          <p:cNvPr id="29" name="Graphic 28" descr="Dollar">
            <a:extLst>
              <a:ext uri="{FF2B5EF4-FFF2-40B4-BE49-F238E27FC236}">
                <a16:creationId xmlns:a16="http://schemas.microsoft.com/office/drawing/2014/main" id="{DD2491D2-EF11-4D36-A862-B41FE48F713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333529" y="5197323"/>
            <a:ext cx="578005" cy="57800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CCFEC43-B413-453B-8000-FE91157C6FAF}"/>
              </a:ext>
            </a:extLst>
          </p:cNvPr>
          <p:cNvSpPr txBox="1"/>
          <p:nvPr/>
        </p:nvSpPr>
        <p:spPr>
          <a:xfrm>
            <a:off x="9098844" y="3460376"/>
            <a:ext cx="1874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2800">
                <a:solidFill>
                  <a:schemeClr val="accent3">
                    <a:lumMod val="75000"/>
                  </a:schemeClr>
                </a:solidFill>
              </a:rPr>
              <a:t>@#%*!</a:t>
            </a:r>
            <a:endParaRPr kumimoji="1" lang="ja-JP" altLang="en-US" sz="280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4" name="Graphic 43" descr="Watch">
            <a:extLst>
              <a:ext uri="{FF2B5EF4-FFF2-40B4-BE49-F238E27FC236}">
                <a16:creationId xmlns:a16="http://schemas.microsoft.com/office/drawing/2014/main" id="{5A9FC422-26BC-45ED-ACFE-8AECEC8515B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962169" y="58101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368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err="1">
                <a:solidFill>
                  <a:srgbClr val="FFFF00"/>
                </a:solidFill>
              </a:rPr>
              <a:t>Syntok</a:t>
            </a:r>
            <a:r>
              <a:rPr lang="en-SG" altLang="ja-JP" sz="4000">
                <a:solidFill>
                  <a:srgbClr val="FFFF00"/>
                </a:solidFill>
              </a:rPr>
              <a:t> vs Spacy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4519026"/>
          </a:xfrm>
        </p:spPr>
        <p:txBody>
          <a:bodyPr>
            <a:normAutofit/>
          </a:bodyPr>
          <a:lstStyle/>
          <a:p>
            <a:pPr lvl="1"/>
            <a:r>
              <a:rPr lang="en-SG" altLang="ja-JP" sz="3600" err="1"/>
              <a:t>SpaCy</a:t>
            </a:r>
            <a:endParaRPr lang="en-SG" altLang="ja-JP" sz="3600"/>
          </a:p>
          <a:p>
            <a:pPr lvl="2"/>
            <a:r>
              <a:rPr lang="en-SG" altLang="ja-JP" sz="2800"/>
              <a:t>General language processing tool</a:t>
            </a:r>
          </a:p>
          <a:p>
            <a:pPr lvl="2"/>
            <a:r>
              <a:rPr lang="en-SG" altLang="ja-JP" sz="2800"/>
              <a:t>Has sentence </a:t>
            </a:r>
            <a:r>
              <a:rPr lang="en-SG" altLang="ja-JP" sz="2800" err="1"/>
              <a:t>tokeniser</a:t>
            </a:r>
            <a:endParaRPr lang="en-SG" altLang="ja-JP" sz="2800"/>
          </a:p>
          <a:p>
            <a:pPr lvl="1"/>
            <a:r>
              <a:rPr lang="en-SG" altLang="ja-JP" sz="3600" err="1"/>
              <a:t>Syntok</a:t>
            </a:r>
            <a:endParaRPr lang="en-SG" altLang="ja-JP" sz="3600"/>
          </a:p>
          <a:p>
            <a:pPr lvl="2"/>
            <a:r>
              <a:rPr lang="en-SG" altLang="ja-JP" sz="2600"/>
              <a:t>Specialised tool for parsing paragraphs and sentences</a:t>
            </a:r>
          </a:p>
          <a:p>
            <a:pPr lvl="2"/>
            <a:r>
              <a:rPr lang="en-SG" altLang="ja-JP" sz="2600"/>
              <a:t>Has more coherent sentence </a:t>
            </a:r>
            <a:r>
              <a:rPr lang="en-SG" altLang="ja-JP" sz="2600" err="1"/>
              <a:t>tokeniser</a:t>
            </a:r>
            <a:endParaRPr lang="en-SG" altLang="ja-JP" sz="2600"/>
          </a:p>
          <a:p>
            <a:pPr marL="457200" lvl="1" indent="0">
              <a:buNone/>
            </a:pPr>
            <a:endParaRPr lang="en-SG" altLang="ja-JP" sz="3600"/>
          </a:p>
        </p:txBody>
      </p:sp>
    </p:spTree>
    <p:extLst>
      <p:ext uri="{BB962C8B-B14F-4D97-AF65-F5344CB8AC3E}">
        <p14:creationId xmlns:p14="http://schemas.microsoft.com/office/powerpoint/2010/main" val="12422864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18A57B-620D-46C1-A2EE-BFD14D373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1952" r="39864" b="41952"/>
          <a:stretch/>
        </p:blipFill>
        <p:spPr>
          <a:xfrm>
            <a:off x="289930" y="0"/>
            <a:ext cx="5426158" cy="48696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093" y="0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err="1">
                <a:solidFill>
                  <a:srgbClr val="FFFF00"/>
                </a:solidFill>
              </a:rPr>
              <a:t>Syntok</a:t>
            </a:r>
            <a:r>
              <a:rPr lang="en-SG" altLang="ja-JP" sz="4000">
                <a:solidFill>
                  <a:srgbClr val="FFFF00"/>
                </a:solidFill>
              </a:rPr>
              <a:t> vs Spacy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C496A3-E8A7-4D69-8874-341A2A146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6213" y="1478570"/>
            <a:ext cx="1418907" cy="663085"/>
          </a:xfrm>
        </p:spPr>
        <p:txBody>
          <a:bodyPr/>
          <a:lstStyle/>
          <a:p>
            <a:pPr marL="0" indent="0">
              <a:buNone/>
            </a:pPr>
            <a:r>
              <a:rPr lang="en-SG" altLang="ja-JP" err="1"/>
              <a:t>SpaCy</a:t>
            </a:r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D27B00-BA4A-437F-AF5A-B08E554FE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322" b="49762"/>
          <a:stretch/>
        </p:blipFill>
        <p:spPr>
          <a:xfrm>
            <a:off x="5976638" y="2238606"/>
            <a:ext cx="5925432" cy="2380788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33559B7-BB0E-4632-A51C-4F90DDEE29F9}"/>
              </a:ext>
            </a:extLst>
          </p:cNvPr>
          <p:cNvSpPr txBox="1">
            <a:spLocks/>
          </p:cNvSpPr>
          <p:nvPr/>
        </p:nvSpPr>
        <p:spPr>
          <a:xfrm>
            <a:off x="7973616" y="1478570"/>
            <a:ext cx="1418907" cy="663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altLang="ja-JP" err="1"/>
              <a:t>Syntok</a:t>
            </a:r>
            <a:endParaRPr lang="ja-JP" altLang="en-US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B4A1FC53-AE34-4914-94A5-1A4C2A30CA7C}"/>
              </a:ext>
            </a:extLst>
          </p:cNvPr>
          <p:cNvSpPr txBox="1">
            <a:spLocks/>
          </p:cNvSpPr>
          <p:nvPr/>
        </p:nvSpPr>
        <p:spPr>
          <a:xfrm>
            <a:off x="2619692" y="5047887"/>
            <a:ext cx="1611948" cy="6630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altLang="ja-JP"/>
              <a:t>41 sentences</a:t>
            </a:r>
            <a:endParaRPr lang="ja-JP" altLang="en-US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E3DA5FEC-F3AB-4447-8A7D-A3D6FBD03C2A}"/>
              </a:ext>
            </a:extLst>
          </p:cNvPr>
          <p:cNvSpPr txBox="1">
            <a:spLocks/>
          </p:cNvSpPr>
          <p:nvPr/>
        </p:nvSpPr>
        <p:spPr>
          <a:xfrm>
            <a:off x="7577772" y="5103476"/>
            <a:ext cx="2328228" cy="6630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altLang="ja-JP">
                <a:solidFill>
                  <a:srgbClr val="FFFF00"/>
                </a:solidFill>
              </a:rPr>
              <a:t>27 coherent sentences</a:t>
            </a:r>
            <a:endParaRPr lang="ja-JP" alt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5435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093" y="0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err="1">
                <a:solidFill>
                  <a:srgbClr val="FFFF00"/>
                </a:solidFill>
              </a:rPr>
              <a:t>Syntok</a:t>
            </a:r>
            <a:r>
              <a:rPr lang="en-SG" altLang="ja-JP" sz="4000">
                <a:solidFill>
                  <a:srgbClr val="FFFF00"/>
                </a:solidFill>
              </a:rPr>
              <a:t> Paragraphing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33559B7-BB0E-4632-A51C-4F90DDEE29F9}"/>
              </a:ext>
            </a:extLst>
          </p:cNvPr>
          <p:cNvSpPr txBox="1">
            <a:spLocks/>
          </p:cNvSpPr>
          <p:nvPr/>
        </p:nvSpPr>
        <p:spPr>
          <a:xfrm>
            <a:off x="1121093" y="1453460"/>
            <a:ext cx="7453947" cy="6630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altLang="ja-JP" err="1"/>
              <a:t>Syntok</a:t>
            </a:r>
            <a:r>
              <a:rPr lang="en-SG" altLang="ja-JP"/>
              <a:t> &amp; </a:t>
            </a:r>
            <a:r>
              <a:rPr lang="en-SG" altLang="ja-JP" err="1"/>
              <a:t>expandContractions</a:t>
            </a:r>
            <a:r>
              <a:rPr lang="en-SG" altLang="ja-JP"/>
              <a:t>() accidentally interact to create paragraphs</a:t>
            </a:r>
            <a:endParaRPr lang="ja-JP" altLang="en-US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E3DA5FEC-F3AB-4447-8A7D-A3D6FBD03C2A}"/>
              </a:ext>
            </a:extLst>
          </p:cNvPr>
          <p:cNvSpPr txBox="1">
            <a:spLocks/>
          </p:cNvSpPr>
          <p:nvPr/>
        </p:nvSpPr>
        <p:spPr>
          <a:xfrm>
            <a:off x="1121092" y="5404540"/>
            <a:ext cx="7809548" cy="11283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altLang="ja-JP">
                <a:solidFill>
                  <a:srgbClr val="FFFF00"/>
                </a:solidFill>
              </a:rPr>
              <a:t>27 coherent sentences </a:t>
            </a:r>
            <a:r>
              <a:rPr lang="en-SG" altLang="ja-JP">
                <a:solidFill>
                  <a:srgbClr val="FFFF00"/>
                </a:solidFill>
                <a:sym typeface="Wingdings" panose="05000000000000000000" pitchFamily="2" charset="2"/>
              </a:rPr>
              <a:t> 4 paragraphs!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altLang="ja-JP">
                <a:solidFill>
                  <a:srgbClr val="FFFF00"/>
                </a:solidFill>
                <a:sym typeface="Wingdings" panose="05000000000000000000" pitchFamily="2" charset="2"/>
              </a:rPr>
              <a:t>It also happens to be how the player intended for it to be read.</a:t>
            </a:r>
            <a:endParaRPr lang="ja-JP" altLang="en-US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593B5-EC97-4E5D-80B5-E3572A5E0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47" y="2007905"/>
            <a:ext cx="6410325" cy="3124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673BA0-95DF-43B3-923A-A8460BDE4810}"/>
              </a:ext>
            </a:extLst>
          </p:cNvPr>
          <p:cNvSpPr/>
          <p:nvPr/>
        </p:nvSpPr>
        <p:spPr>
          <a:xfrm>
            <a:off x="1164909" y="2007905"/>
            <a:ext cx="6410325" cy="2679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7CCCBB-A3DB-42F2-B948-68ECDDE84577}"/>
              </a:ext>
            </a:extLst>
          </p:cNvPr>
          <p:cNvSpPr/>
          <p:nvPr/>
        </p:nvSpPr>
        <p:spPr>
          <a:xfrm>
            <a:off x="1161575" y="2296160"/>
            <a:ext cx="6410325" cy="9753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1BF7E5-57A7-4B80-9A60-AD8A57BFC3F6}"/>
              </a:ext>
            </a:extLst>
          </p:cNvPr>
          <p:cNvSpPr/>
          <p:nvPr/>
        </p:nvSpPr>
        <p:spPr>
          <a:xfrm>
            <a:off x="1161574" y="3281100"/>
            <a:ext cx="6410325" cy="8032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653FC9-9116-49CB-BC5F-89CB38B6E596}"/>
              </a:ext>
            </a:extLst>
          </p:cNvPr>
          <p:cNvSpPr/>
          <p:nvPr/>
        </p:nvSpPr>
        <p:spPr>
          <a:xfrm>
            <a:off x="1169985" y="4084319"/>
            <a:ext cx="6410325" cy="60100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6802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41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SteamVox Roundup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328866"/>
          </a:xfrm>
        </p:spPr>
        <p:txBody>
          <a:bodyPr>
            <a:normAutofit/>
          </a:bodyPr>
          <a:lstStyle/>
          <a:p>
            <a:r>
              <a:rPr lang="en-SG" altLang="ja-JP"/>
              <a:t>SteamVox fulfils its intended purpose</a:t>
            </a:r>
          </a:p>
          <a:p>
            <a:endParaRPr lang="en-SG" altLang="ja-JP"/>
          </a:p>
          <a:p>
            <a:r>
              <a:rPr lang="en-SG" altLang="ja-JP"/>
              <a:t>Identifies coherent topics</a:t>
            </a:r>
          </a:p>
          <a:p>
            <a:endParaRPr lang="en-SG" altLang="ja-JP"/>
          </a:p>
          <a:p>
            <a:r>
              <a:rPr lang="en-SG" altLang="ja-JP"/>
              <a:t>Assigns accurate sentiment scores</a:t>
            </a:r>
          </a:p>
          <a:p>
            <a:endParaRPr lang="en-SG" altLang="ja-JP"/>
          </a:p>
          <a:p>
            <a:endParaRPr lang="en-SG" altLang="ja-JP"/>
          </a:p>
          <a:p>
            <a:endParaRPr kumimoji="1" lang="en-SG" altLang="ja-JP"/>
          </a:p>
        </p:txBody>
      </p:sp>
    </p:spTree>
    <p:extLst>
      <p:ext uri="{BB962C8B-B14F-4D97-AF65-F5344CB8AC3E}">
        <p14:creationId xmlns:p14="http://schemas.microsoft.com/office/powerpoint/2010/main" val="7497405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41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Next Steps</a:t>
            </a:r>
            <a:endParaRPr kumimoji="1" lang="ja-JP" altLang="en-US" sz="400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328866"/>
          </a:xfrm>
        </p:spPr>
        <p:txBody>
          <a:bodyPr>
            <a:normAutofit/>
          </a:bodyPr>
          <a:lstStyle/>
          <a:p>
            <a:r>
              <a:rPr kumimoji="1" lang="en-SG" altLang="ja-JP"/>
              <a:t>Make SteamVox generally applicable across most games on Steam</a:t>
            </a:r>
          </a:p>
          <a:p>
            <a:pPr lvl="1"/>
            <a:r>
              <a:rPr lang="en-SG" altLang="ja-JP"/>
              <a:t>Train SteamVox on larger Steam dataset</a:t>
            </a:r>
          </a:p>
          <a:p>
            <a:pPr lvl="1"/>
            <a:r>
              <a:rPr lang="en-SG" altLang="ja-JP"/>
              <a:t>Tweak LDA Model further</a:t>
            </a:r>
          </a:p>
          <a:p>
            <a:pPr lvl="1"/>
            <a:endParaRPr lang="en-SG" altLang="ja-JP"/>
          </a:p>
          <a:p>
            <a:r>
              <a:rPr lang="en-SG" altLang="ja-JP"/>
              <a:t>Explore paragraphing methodology</a:t>
            </a:r>
          </a:p>
          <a:p>
            <a:pPr lvl="1"/>
            <a:r>
              <a:rPr lang="en-SG" altLang="ja-JP"/>
              <a:t>Much more room to improve</a:t>
            </a:r>
          </a:p>
          <a:p>
            <a:endParaRPr kumimoji="1" lang="en-SG" altLang="ja-JP"/>
          </a:p>
        </p:txBody>
      </p:sp>
    </p:spTree>
    <p:extLst>
      <p:ext uri="{BB962C8B-B14F-4D97-AF65-F5344CB8AC3E}">
        <p14:creationId xmlns:p14="http://schemas.microsoft.com/office/powerpoint/2010/main" val="33536001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50EB-ABD4-4539-9091-251C1D56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33" y="278561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kumimoji="1" lang="en-SG" altLang="ja-JP" sz="8000">
                <a:solidFill>
                  <a:srgbClr val="FFFF00"/>
                </a:solidFill>
              </a:rPr>
              <a:t>Thank You!</a:t>
            </a:r>
            <a:endParaRPr kumimoji="1" lang="ja-JP" altLang="en-US" sz="8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4924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BC064-4AD1-42E2-A6BF-5055D558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SG" altLang="ja-JP"/>
              <a:t>References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7EF85-07E9-416E-B06A-2A4E1244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133558"/>
          </a:xfrm>
        </p:spPr>
        <p:txBody>
          <a:bodyPr>
            <a:normAutofit fontScale="85000" lnSpcReduction="10000"/>
          </a:bodyPr>
          <a:lstStyle/>
          <a:p>
            <a:r>
              <a:rPr lang="en-GB" altLang="ja-JP" err="1"/>
              <a:t>DoctorSnapshot</a:t>
            </a:r>
            <a:r>
              <a:rPr lang="en-GB" altLang="ja-JP"/>
              <a:t> by </a:t>
            </a:r>
            <a:r>
              <a:rPr lang="en-GB" altLang="ja-JP" err="1"/>
              <a:t>nuwapi</a:t>
            </a:r>
            <a:r>
              <a:rPr lang="en-GB" altLang="ja-JP"/>
              <a:t> @ </a:t>
            </a:r>
            <a:r>
              <a:rPr lang="en-GB" altLang="ja-JP">
                <a:hlinkClick r:id="rId2"/>
              </a:rPr>
              <a:t>https://github.com/nuwapi/DoctorSnapshot/tree/master/src</a:t>
            </a:r>
            <a:endParaRPr lang="en-GB" altLang="ja-JP"/>
          </a:p>
          <a:p>
            <a:pPr lvl="1"/>
            <a:r>
              <a:rPr lang="en-GB" altLang="ja-JP">
                <a:hlinkClick r:id="rId3"/>
              </a:rPr>
              <a:t>https://blog.insightdatascience.com/topic-modeling-and-sentiment-analysis-to-pinpoint-the-perfect-doctor-6a8fdd4a3904</a:t>
            </a:r>
            <a:endParaRPr lang="en-GB" altLang="ja-JP"/>
          </a:p>
          <a:p>
            <a:r>
              <a:rPr lang="en-GB" altLang="ja-JP" err="1"/>
              <a:t>steamreviews</a:t>
            </a:r>
            <a:r>
              <a:rPr lang="en-GB" altLang="ja-JP"/>
              <a:t> scraper by </a:t>
            </a:r>
            <a:r>
              <a:rPr lang="en-GB" altLang="ja-JP" err="1"/>
              <a:t>woctezuma</a:t>
            </a:r>
            <a:r>
              <a:rPr lang="en-GB" altLang="ja-JP"/>
              <a:t> @ </a:t>
            </a:r>
            <a:r>
              <a:rPr lang="en-GB" altLang="ja-JP">
                <a:hlinkClick r:id="rId4"/>
              </a:rPr>
              <a:t>https://github.com/woctezuma/download-steam-reviews</a:t>
            </a:r>
            <a:endParaRPr lang="en-GB" altLang="ja-JP"/>
          </a:p>
          <a:p>
            <a:r>
              <a:rPr lang="en-GB" altLang="ja-JP" err="1"/>
              <a:t>expandContradictions</a:t>
            </a:r>
            <a:r>
              <a:rPr lang="en-GB" altLang="ja-JP"/>
              <a:t> by </a:t>
            </a:r>
            <a:r>
              <a:rPr lang="en-GB" altLang="ja-JP" err="1"/>
              <a:t>nealrs</a:t>
            </a:r>
            <a:r>
              <a:rPr lang="en-GB" altLang="ja-JP"/>
              <a:t> @ </a:t>
            </a:r>
            <a:r>
              <a:rPr lang="en-GB" altLang="ja-JP">
                <a:hlinkClick r:id="rId5"/>
              </a:rPr>
              <a:t>https://gist.github.com/nealrs/96342d8231b75cf4bb82</a:t>
            </a:r>
            <a:endParaRPr lang="en-GB" altLang="ja-JP"/>
          </a:p>
          <a:p>
            <a:r>
              <a:rPr lang="en-GB" altLang="ja-JP" err="1"/>
              <a:t>syntok</a:t>
            </a:r>
            <a:r>
              <a:rPr lang="en-GB" altLang="ja-JP"/>
              <a:t> by </a:t>
            </a:r>
            <a:r>
              <a:rPr lang="en-GB" altLang="ja-JP" err="1"/>
              <a:t>fnl</a:t>
            </a:r>
            <a:r>
              <a:rPr lang="en-GB" altLang="ja-JP"/>
              <a:t> @ </a:t>
            </a:r>
            <a:r>
              <a:rPr lang="en-GB" altLang="ja-JP">
                <a:hlinkClick r:id="rId6"/>
              </a:rPr>
              <a:t>https://github.com/fnl/syntok</a:t>
            </a:r>
            <a:endParaRPr lang="en-GB" altLang="ja-JP"/>
          </a:p>
          <a:p>
            <a:r>
              <a:rPr lang="en-GB" altLang="ja-JP"/>
              <a:t>Guide to Topic Modelling with </a:t>
            </a:r>
            <a:r>
              <a:rPr lang="en-GB" altLang="ja-JP" err="1"/>
              <a:t>Gensim</a:t>
            </a:r>
            <a:r>
              <a:rPr lang="en-GB" altLang="ja-JP"/>
              <a:t> @ </a:t>
            </a:r>
            <a:r>
              <a:rPr lang="en-GB" altLang="ja-JP">
                <a:hlinkClick r:id="rId7"/>
              </a:rPr>
              <a:t>https://www.machinelearningplus.com/nlp/topic-modeling-gensim-python/</a:t>
            </a:r>
            <a:endParaRPr lang="en-GB" altLang="ja-JP"/>
          </a:p>
          <a:p>
            <a:r>
              <a:rPr lang="en-GB" altLang="ja-JP" err="1"/>
              <a:t>SpaCy</a:t>
            </a:r>
            <a:r>
              <a:rPr lang="en-GB" altLang="ja-JP"/>
              <a:t> documentation @ </a:t>
            </a:r>
            <a:r>
              <a:rPr lang="en-SG" altLang="ja-JP">
                <a:hlinkClick r:id="rId8"/>
              </a:rPr>
              <a:t>https://spacy.io/api/tokenizer</a:t>
            </a:r>
            <a:endParaRPr lang="en-GB" altLang="ja-JP"/>
          </a:p>
        </p:txBody>
      </p:sp>
    </p:spTree>
    <p:extLst>
      <p:ext uri="{BB962C8B-B14F-4D97-AF65-F5344CB8AC3E}">
        <p14:creationId xmlns:p14="http://schemas.microsoft.com/office/powerpoint/2010/main" val="11766714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96</Slides>
  <Notes>4</Notes>
  <HiddenSlides>51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7" baseType="lpstr">
      <vt:lpstr>Circuit</vt:lpstr>
      <vt:lpstr>SteamVox </vt:lpstr>
      <vt:lpstr>SteamVox in a nutshell</vt:lpstr>
      <vt:lpstr>What is Steam?</vt:lpstr>
      <vt:lpstr>SteamVox in a nutshell</vt:lpstr>
      <vt:lpstr>Who Can Benefit From This Project?</vt:lpstr>
      <vt:lpstr>Why does SteamVox Matter?</vt:lpstr>
      <vt:lpstr>The Problem(S)</vt:lpstr>
      <vt:lpstr>Common (Timeless) Game Design Problems</vt:lpstr>
      <vt:lpstr>VIDEO GAMES: A TOUGH BUSINESS</vt:lpstr>
      <vt:lpstr>Real-World Example: Online Game Publication</vt:lpstr>
      <vt:lpstr>Problem Statement</vt:lpstr>
      <vt:lpstr>How does SteamVox help?</vt:lpstr>
      <vt:lpstr>Steamvox: An Overview</vt:lpstr>
      <vt:lpstr>What differentiates SteamVox?</vt:lpstr>
      <vt:lpstr>Steam Reviews</vt:lpstr>
      <vt:lpstr>Steam Reviews</vt:lpstr>
      <vt:lpstr>SteamVox on Tableau</vt:lpstr>
      <vt:lpstr>SteamVox on Tableau</vt:lpstr>
      <vt:lpstr>SteamVox v0.1 Dataset</vt:lpstr>
      <vt:lpstr>SteamVox Anatomy</vt:lpstr>
      <vt:lpstr>SteamVox Anatomy</vt:lpstr>
      <vt:lpstr>1. Scraping</vt:lpstr>
      <vt:lpstr>1. Scraping</vt:lpstr>
      <vt:lpstr>2. FILTER, CLEAN, TOKENISE</vt:lpstr>
      <vt:lpstr>2. Clean &amp; TokeniSE</vt:lpstr>
      <vt:lpstr>2. Cleaning and Tokenisation</vt:lpstr>
      <vt:lpstr>2. FILTER</vt:lpstr>
      <vt:lpstr>FILTER REVIEWS</vt:lpstr>
      <vt:lpstr>2. FILTERING CONDITIONS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 and TokenisE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3. Topic Modelling</vt:lpstr>
      <vt:lpstr>3. How LDA WORKS</vt:lpstr>
      <vt:lpstr>3. Topic Modelling</vt:lpstr>
      <vt:lpstr>3. Topic Modelling</vt:lpstr>
      <vt:lpstr>3. Topic Modelling</vt:lpstr>
      <vt:lpstr>3. Topic Modelling</vt:lpstr>
      <vt:lpstr>3. Topic Modelling</vt:lpstr>
      <vt:lpstr>3. Topic Modelling</vt:lpstr>
      <vt:lpstr>3. Topic Modelling</vt:lpstr>
      <vt:lpstr>3. Topic Modelling</vt:lpstr>
      <vt:lpstr>3. Topic Modelling</vt:lpstr>
      <vt:lpstr>3. Topic Modelling</vt:lpstr>
      <vt:lpstr>3. Topic Modelling</vt:lpstr>
      <vt:lpstr>3. Topic Modelling</vt:lpstr>
      <vt:lpstr>3. Topic Modelling – Topics Identified</vt:lpstr>
      <vt:lpstr>TopiC 1: Content &amp; Authenticity</vt:lpstr>
      <vt:lpstr>Topic 2: Characters</vt:lpstr>
      <vt:lpstr>Topic 3: Strategic Gameplay</vt:lpstr>
      <vt:lpstr>Topic 4: Tactical Gameplay</vt:lpstr>
      <vt:lpstr>Topic 5: UX/UI, Performance, Stability</vt:lpstr>
      <vt:lpstr>4. Sentiment Analysis</vt:lpstr>
      <vt:lpstr>4. Sentiment Analysis</vt:lpstr>
      <vt:lpstr>4. Sentiment Analysis: Dealing with VADER</vt:lpstr>
      <vt:lpstr>4. Sentiment Analysis</vt:lpstr>
      <vt:lpstr>4. Sentiment Analysis</vt:lpstr>
      <vt:lpstr>4. Sentiment Analysis</vt:lpstr>
      <vt:lpstr>4. Sentiment Analysis – Scoring Reviews</vt:lpstr>
      <vt:lpstr>4. Sentiment Analysis – Positive</vt:lpstr>
      <vt:lpstr>4. Sentiment Analysis – Negative</vt:lpstr>
      <vt:lpstr>4. Sentiment Analysis – Neutral</vt:lpstr>
      <vt:lpstr>4. Sentiment Analysis</vt:lpstr>
      <vt:lpstr>4. Sentiment Analysis</vt:lpstr>
      <vt:lpstr>4. Sentiment Analysis</vt:lpstr>
      <vt:lpstr>4. Sentiment Analysis</vt:lpstr>
      <vt:lpstr>4. Sentiment Analysis – Method 4 advantages (1)</vt:lpstr>
      <vt:lpstr>4. Sentiment Analysis – Aggregation</vt:lpstr>
      <vt:lpstr>5. SteamVox Snapshots (1)</vt:lpstr>
      <vt:lpstr>5. SteamVox Snapshots (2)</vt:lpstr>
      <vt:lpstr>5. SteamVox Snapshots (3)</vt:lpstr>
      <vt:lpstr>5. SteamVox Snapshots (4)</vt:lpstr>
      <vt:lpstr>Syntok vs Spacy</vt:lpstr>
      <vt:lpstr>Syntok vs Spacy</vt:lpstr>
      <vt:lpstr>Syntok Paragraphing</vt:lpstr>
      <vt:lpstr>SteamVox Roundup</vt:lpstr>
      <vt:lpstr>Next Steps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SteamVox</dc:title>
  <dc:creator>Alfred Tang</dc:creator>
  <cp:revision>1</cp:revision>
  <dcterms:created xsi:type="dcterms:W3CDTF">2019-07-31T14:32:30Z</dcterms:created>
  <dcterms:modified xsi:type="dcterms:W3CDTF">2019-08-20T17:27:57Z</dcterms:modified>
</cp:coreProperties>
</file>